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Open Sans SemiBold"/>
      <p:regular r:id="rId27"/>
      <p:bold r:id="rId28"/>
      <p:italic r:id="rId29"/>
      <p:boldItalic r:id="rId30"/>
    </p:embeddedFont>
    <p:embeddedFont>
      <p:font typeface="Open Sans Medium"/>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 roundtripDataSignature="AMtx7miLjE/TvlBA+I6D1Qxp4yN76r+n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Medium-regular.fntdata"/><Relationship Id="rId30" Type="http://schemas.openxmlformats.org/officeDocument/2006/relationships/font" Target="fonts/OpenSansSemiBold-boldItalic.fntdata"/><Relationship Id="rId11" Type="http://schemas.openxmlformats.org/officeDocument/2006/relationships/slide" Target="slides/slide6.xml"/><Relationship Id="rId33" Type="http://schemas.openxmlformats.org/officeDocument/2006/relationships/font" Target="fonts/OpenSansMedium-italic.fntdata"/><Relationship Id="rId10" Type="http://schemas.openxmlformats.org/officeDocument/2006/relationships/slide" Target="slides/slide5.xml"/><Relationship Id="rId32" Type="http://schemas.openxmlformats.org/officeDocument/2006/relationships/font" Target="fonts/OpenSansMedium-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OpenSansMedium-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5dafce4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75dafce4d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61ec5264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3761ec5264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61ec526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761ec5264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F5D0D0"/>
            </a:gs>
            <a:gs pos="100000">
              <a:srgbClr val="D96868"/>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17.jpg"/><Relationship Id="rId6" Type="http://schemas.openxmlformats.org/officeDocument/2006/relationships/image" Target="../media/image26.jpg"/><Relationship Id="rId7"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3.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7.jpg"/><Relationship Id="rId5" Type="http://schemas.openxmlformats.org/officeDocument/2006/relationships/image" Target="../media/image23.jpg"/><Relationship Id="rId6"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64650"/>
            <a:ext cx="3929100" cy="215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2850">
                <a:latin typeface="Open Sans"/>
                <a:ea typeface="Open Sans"/>
                <a:cs typeface="Open Sans"/>
                <a:sym typeface="Open Sans"/>
              </a:rPr>
              <a:t>Zomato Expansion Strategy: A Data-Driven Odyssey</a:t>
            </a:r>
            <a:endParaRPr b="1" sz="2850">
              <a:latin typeface="Open Sans"/>
              <a:ea typeface="Open Sans"/>
              <a:cs typeface="Open Sans"/>
              <a:sym typeface="Open Sans"/>
            </a:endParaRPr>
          </a:p>
        </p:txBody>
      </p:sp>
      <p:sp>
        <p:nvSpPr>
          <p:cNvPr id="55" name="Google Shape;55;p1"/>
          <p:cNvSpPr txBox="1"/>
          <p:nvPr>
            <p:ph idx="1" type="subTitle"/>
          </p:nvPr>
        </p:nvSpPr>
        <p:spPr>
          <a:xfrm>
            <a:off x="311700" y="2834125"/>
            <a:ext cx="38619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6"/>
              <a:buNone/>
            </a:pPr>
            <a:r>
              <a:rPr lang="en-GB">
                <a:solidFill>
                  <a:schemeClr val="dk1"/>
                </a:solidFill>
                <a:latin typeface="Open Sans"/>
                <a:ea typeface="Open Sans"/>
                <a:cs typeface="Open Sans"/>
                <a:sym typeface="Open Sans"/>
              </a:rPr>
              <a:t>Unlocking Untapped Markets Beyond India</a:t>
            </a:r>
            <a:endParaRPr>
              <a:solidFill>
                <a:schemeClr val="dk1"/>
              </a:solidFill>
              <a:latin typeface="Open Sans"/>
              <a:ea typeface="Open Sans"/>
              <a:cs typeface="Open Sans"/>
              <a:sym typeface="Open Sans"/>
            </a:endParaRPr>
          </a:p>
        </p:txBody>
      </p:sp>
      <p:sp>
        <p:nvSpPr>
          <p:cNvPr id="56" name="Google Shape;56;p1"/>
          <p:cNvSpPr txBox="1"/>
          <p:nvPr/>
        </p:nvSpPr>
        <p:spPr>
          <a:xfrm>
            <a:off x="1352975" y="4183375"/>
            <a:ext cx="1675500" cy="65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Open Sans SemiBold"/>
                <a:ea typeface="Open Sans SemiBold"/>
                <a:cs typeface="Open Sans SemiBold"/>
                <a:sym typeface="Open Sans SemiBold"/>
              </a:rPr>
              <a:t>Yuvraj Gupta</a:t>
            </a:r>
            <a:endParaRPr b="0" i="0" sz="1800" u="none" cap="none" strike="noStrik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Open Sans SemiBold"/>
                <a:ea typeface="Open Sans SemiBold"/>
                <a:cs typeface="Open Sans SemiBold"/>
                <a:sym typeface="Open Sans SemiBold"/>
              </a:rPr>
              <a:t>  </a:t>
            </a:r>
            <a:r>
              <a:rPr lang="en-GB" sz="1700">
                <a:solidFill>
                  <a:schemeClr val="dk1"/>
                </a:solidFill>
                <a:latin typeface="Open Sans Medium"/>
                <a:ea typeface="Open Sans Medium"/>
                <a:cs typeface="Open Sans Medium"/>
                <a:sym typeface="Open Sans Medium"/>
              </a:rPr>
              <a:t>11</a:t>
            </a:r>
            <a:r>
              <a:rPr b="0" i="0" lang="en-GB" sz="1700" u="none" cap="none" strike="noStrike">
                <a:solidFill>
                  <a:schemeClr val="dk1"/>
                </a:solidFill>
                <a:latin typeface="Open Sans Medium"/>
                <a:ea typeface="Open Sans Medium"/>
                <a:cs typeface="Open Sans Medium"/>
                <a:sym typeface="Open Sans Medium"/>
              </a:rPr>
              <a:t>/08/2025</a:t>
            </a:r>
            <a:r>
              <a:rPr b="0" i="0" lang="en-GB" sz="1800" u="none" cap="none" strike="noStrike">
                <a:solidFill>
                  <a:schemeClr val="dk1"/>
                </a:solidFill>
                <a:latin typeface="Open Sans SemiBold"/>
                <a:ea typeface="Open Sans SemiBold"/>
                <a:cs typeface="Open Sans SemiBold"/>
                <a:sym typeface="Open Sans SemiBold"/>
              </a:rPr>
              <a:t> </a:t>
            </a:r>
            <a:endParaRPr b="0" i="0" sz="1800" u="none" cap="none" strike="noStrike">
              <a:solidFill>
                <a:schemeClr val="dk1"/>
              </a:solidFill>
              <a:latin typeface="Open Sans SemiBold"/>
              <a:ea typeface="Open Sans SemiBold"/>
              <a:cs typeface="Open Sans SemiBold"/>
              <a:sym typeface="Open Sans SemiBold"/>
            </a:endParaRPr>
          </a:p>
        </p:txBody>
      </p:sp>
      <p:pic>
        <p:nvPicPr>
          <p:cNvPr id="57" name="Google Shape;57;p1"/>
          <p:cNvPicPr preferRelativeResize="0"/>
          <p:nvPr/>
        </p:nvPicPr>
        <p:blipFill rotWithShape="1">
          <a:blip r:embed="rId3">
            <a:alphaModFix/>
          </a:blip>
          <a:srcRect b="0" l="0" r="0" t="0"/>
          <a:stretch/>
        </p:blipFill>
        <p:spPr>
          <a:xfrm>
            <a:off x="5152625" y="708150"/>
            <a:ext cx="3821676" cy="3709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0" y="0"/>
            <a:ext cx="8832300" cy="84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1900">
                <a:latin typeface="Open Sans"/>
                <a:ea typeface="Open Sans"/>
                <a:cs typeface="Open Sans"/>
                <a:sym typeface="Open Sans"/>
              </a:rPr>
              <a:t>Strategic Market Selection: Unlocking Untapped Potential</a:t>
            </a:r>
            <a:endParaRPr b="1" sz="1900">
              <a:latin typeface="Open Sans"/>
              <a:ea typeface="Open Sans"/>
              <a:cs typeface="Open Sans"/>
              <a:sym typeface="Open Sans"/>
            </a:endParaRPr>
          </a:p>
        </p:txBody>
      </p:sp>
      <p:sp>
        <p:nvSpPr>
          <p:cNvPr id="128" name="Google Shape;128;p8"/>
          <p:cNvSpPr txBox="1"/>
          <p:nvPr/>
        </p:nvSpPr>
        <p:spPr>
          <a:xfrm>
            <a:off x="157325" y="909600"/>
            <a:ext cx="4850700" cy="40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Focusing Expansion Where It Matters Most</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Australia, Canada, Singapore, Sri Lanka</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Fewer restaurants = less competition</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Mid-range ratings = demand + room to grow</a:t>
            </a:r>
            <a:endParaRPr b="0" i="0" sz="1200" u="none" cap="none" strike="noStrike">
              <a:solidFill>
                <a:schemeClr val="dk1"/>
              </a:solidFill>
              <a:latin typeface="Open Sans"/>
              <a:ea typeface="Open Sans"/>
              <a:cs typeface="Open Sans"/>
              <a:sym typeface="Open Sans"/>
            </a:endParaRPr>
          </a:p>
          <a:p>
            <a:pPr indent="0" lvl="0" marL="914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 Low online delivery = Zomato advantage</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Targeted expansion = early mover edge</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p:txBody>
      </p:sp>
      <p:sp>
        <p:nvSpPr>
          <p:cNvPr id="129" name="Google Shape;129;p8"/>
          <p:cNvSpPr txBox="1"/>
          <p:nvPr/>
        </p:nvSpPr>
        <p:spPr>
          <a:xfrm>
            <a:off x="348900" y="3792850"/>
            <a:ext cx="46590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Open Sans"/>
                <a:ea typeface="Open Sans"/>
                <a:cs typeface="Open Sans"/>
                <a:sym typeface="Open Sans"/>
              </a:rPr>
              <a:t>Expanding into these underserved and less competitive markets allows </a:t>
            </a:r>
            <a:r>
              <a:rPr b="1" i="0" lang="en-GB" sz="1100" u="none" cap="none" strike="noStrike">
                <a:solidFill>
                  <a:schemeClr val="dk1"/>
                </a:solidFill>
                <a:latin typeface="Open Sans"/>
                <a:ea typeface="Open Sans"/>
                <a:cs typeface="Open Sans"/>
                <a:sym typeface="Open Sans"/>
              </a:rPr>
              <a:t>Zomato</a:t>
            </a:r>
            <a:r>
              <a:rPr b="0" i="0" lang="en-GB" sz="1100" u="none" cap="none" strike="noStrike">
                <a:solidFill>
                  <a:schemeClr val="dk1"/>
                </a:solidFill>
                <a:latin typeface="Open Sans"/>
                <a:ea typeface="Open Sans"/>
                <a:cs typeface="Open Sans"/>
                <a:sym typeface="Open Sans"/>
              </a:rPr>
              <a:t> to capture early mover advantage, build brand loyalty, and shape the trajectory of online food delivery in new regions. This data-driven approach supports sustainable international growth while reducing overreliance on saturated markets.</a:t>
            </a:r>
            <a:endParaRPr b="0" i="0" sz="1100" u="none" cap="none" strike="noStrike">
              <a:solidFill>
                <a:srgbClr val="000000"/>
              </a:solidFill>
              <a:latin typeface="Open Sans"/>
              <a:ea typeface="Open Sans"/>
              <a:cs typeface="Open Sans"/>
              <a:sym typeface="Open Sans"/>
            </a:endParaRPr>
          </a:p>
        </p:txBody>
      </p:sp>
      <p:pic>
        <p:nvPicPr>
          <p:cNvPr id="130" name="Google Shape;130;p8"/>
          <p:cNvPicPr preferRelativeResize="0"/>
          <p:nvPr/>
        </p:nvPicPr>
        <p:blipFill rotWithShape="1">
          <a:blip r:embed="rId3">
            <a:alphaModFix/>
          </a:blip>
          <a:srcRect b="0" l="0" r="0" t="0"/>
          <a:stretch/>
        </p:blipFill>
        <p:spPr>
          <a:xfrm>
            <a:off x="8361525" y="0"/>
            <a:ext cx="782474" cy="782474"/>
          </a:xfrm>
          <a:prstGeom prst="rect">
            <a:avLst/>
          </a:prstGeom>
          <a:noFill/>
          <a:ln>
            <a:noFill/>
          </a:ln>
        </p:spPr>
      </p:pic>
      <p:pic>
        <p:nvPicPr>
          <p:cNvPr id="131" name="Google Shape;131;p8"/>
          <p:cNvPicPr preferRelativeResize="0"/>
          <p:nvPr/>
        </p:nvPicPr>
        <p:blipFill>
          <a:blip r:embed="rId4">
            <a:alphaModFix/>
          </a:blip>
          <a:stretch>
            <a:fillRect/>
          </a:stretch>
        </p:blipFill>
        <p:spPr>
          <a:xfrm>
            <a:off x="4828750" y="1129950"/>
            <a:ext cx="4069775" cy="266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0" y="0"/>
            <a:ext cx="8806500" cy="72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Financial Blueprint: Target Market Cost Analysis</a:t>
            </a:r>
            <a:endParaRPr b="1" sz="2000">
              <a:latin typeface="Open Sans"/>
              <a:ea typeface="Open Sans"/>
              <a:cs typeface="Open Sans"/>
              <a:sym typeface="Open Sans"/>
            </a:endParaRPr>
          </a:p>
        </p:txBody>
      </p:sp>
      <p:sp>
        <p:nvSpPr>
          <p:cNvPr id="137" name="Google Shape;137;p9"/>
          <p:cNvSpPr txBox="1"/>
          <p:nvPr/>
        </p:nvSpPr>
        <p:spPr>
          <a:xfrm>
            <a:off x="14300" y="1303775"/>
            <a:ext cx="4801500" cy="2649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200"/>
              </a:spcBef>
              <a:spcAft>
                <a:spcPts val="0"/>
              </a:spcAft>
              <a:buClr>
                <a:schemeClr val="dk1"/>
              </a:buClr>
              <a:buSzPts val="1400"/>
              <a:buFont typeface="Open Sans"/>
              <a:buChar char="●"/>
            </a:pPr>
            <a:r>
              <a:rPr b="1" i="0" lang="en-GB" sz="1400" u="none" cap="none" strike="noStrike">
                <a:solidFill>
                  <a:schemeClr val="dk1"/>
                </a:solidFill>
                <a:latin typeface="Open Sans"/>
                <a:ea typeface="Open Sans"/>
                <a:cs typeface="Open Sans"/>
                <a:sym typeface="Open Sans"/>
              </a:rPr>
              <a:t>Singapore: Highest avg cost for two</a:t>
            </a:r>
            <a:endParaRPr b="1" i="0" sz="140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1200"/>
              </a:spcBef>
              <a:spcAft>
                <a:spcPts val="0"/>
              </a:spcAft>
              <a:buClr>
                <a:schemeClr val="dk1"/>
              </a:buClr>
              <a:buSzPts val="1400"/>
              <a:buFont typeface="Open Sans"/>
              <a:buChar char="●"/>
            </a:pPr>
            <a:r>
              <a:rPr b="1" i="0" lang="en-GB" sz="1400" u="none" cap="none" strike="noStrike">
                <a:solidFill>
                  <a:schemeClr val="dk1"/>
                </a:solidFill>
                <a:latin typeface="Open Sans"/>
                <a:ea typeface="Open Sans"/>
                <a:cs typeface="Open Sans"/>
                <a:sym typeface="Open Sans"/>
              </a:rPr>
              <a:t>Australia: Mid-tier</a:t>
            </a:r>
            <a:endParaRPr b="1" i="0" sz="140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1200"/>
              </a:spcBef>
              <a:spcAft>
                <a:spcPts val="0"/>
              </a:spcAft>
              <a:buClr>
                <a:schemeClr val="dk1"/>
              </a:buClr>
              <a:buSzPts val="1400"/>
              <a:buFont typeface="Open Sans"/>
              <a:buChar char="●"/>
            </a:pPr>
            <a:r>
              <a:rPr b="1" i="0" lang="en-GB" sz="1400" u="none" cap="none" strike="noStrike">
                <a:solidFill>
                  <a:schemeClr val="dk1"/>
                </a:solidFill>
                <a:latin typeface="Open Sans"/>
                <a:ea typeface="Open Sans"/>
                <a:cs typeface="Open Sans"/>
                <a:sym typeface="Open Sans"/>
              </a:rPr>
              <a:t>Canada &amp; Sri Lanka: Lean investment options</a:t>
            </a:r>
            <a:endParaRPr b="1" i="0" sz="140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1200"/>
              </a:spcBef>
              <a:spcAft>
                <a:spcPts val="0"/>
              </a:spcAft>
              <a:buClr>
                <a:schemeClr val="dk1"/>
              </a:buClr>
              <a:buSzPts val="1400"/>
              <a:buFont typeface="Open Sans"/>
              <a:buChar char="●"/>
            </a:pPr>
            <a:r>
              <a:rPr b="1" i="0" lang="en-GB" sz="1400" u="none" cap="none" strike="noStrike">
                <a:solidFill>
                  <a:schemeClr val="dk1"/>
                </a:solidFill>
                <a:latin typeface="Open Sans"/>
                <a:ea typeface="Open Sans"/>
                <a:cs typeface="Open Sans"/>
                <a:sym typeface="Open Sans"/>
              </a:rPr>
              <a:t>All costs standardized in INR</a:t>
            </a:r>
            <a:endParaRPr b="1" i="0" sz="140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1200"/>
              </a:spcBef>
              <a:spcAft>
                <a:spcPts val="0"/>
              </a:spcAft>
              <a:buClr>
                <a:schemeClr val="dk1"/>
              </a:buClr>
              <a:buSzPts val="1400"/>
              <a:buFont typeface="Open Sans"/>
              <a:buChar char="●"/>
            </a:pPr>
            <a:r>
              <a:rPr b="1" i="0" lang="en-GB" sz="1400" u="none" cap="none" strike="noStrike">
                <a:solidFill>
                  <a:schemeClr val="dk1"/>
                </a:solidFill>
                <a:latin typeface="Open Sans"/>
                <a:ea typeface="Open Sans"/>
                <a:cs typeface="Open Sans"/>
                <a:sym typeface="Open Sans"/>
              </a:rPr>
              <a:t>Use cost tiers to match entry strategy</a:t>
            </a:r>
            <a:endParaRPr b="1" i="0" sz="1400" u="none" cap="none" strike="noStrike">
              <a:solidFill>
                <a:schemeClr val="dk1"/>
              </a:solidFill>
              <a:latin typeface="Open Sans"/>
              <a:ea typeface="Open Sans"/>
              <a:cs typeface="Open Sans"/>
              <a:sym typeface="Open Sans"/>
            </a:endParaRPr>
          </a:p>
          <a:p>
            <a:pPr indent="0" lvl="0" marL="914400" marR="0" rtl="0" algn="l">
              <a:lnSpc>
                <a:spcPct val="115000"/>
              </a:lnSpc>
              <a:spcBef>
                <a:spcPts val="1200"/>
              </a:spcBef>
              <a:spcAft>
                <a:spcPts val="0"/>
              </a:spcAft>
              <a:buClr>
                <a:srgbClr val="000000"/>
              </a:buClr>
              <a:buSzPts val="1000"/>
              <a:buFont typeface="Arial"/>
              <a:buNone/>
            </a:pPr>
            <a:r>
              <a:t/>
            </a:r>
            <a:endParaRPr b="0" i="0" sz="1400" u="none" cap="none" strike="noStrike">
              <a:solidFill>
                <a:schemeClr val="dk1"/>
              </a:solidFill>
              <a:latin typeface="Open Sans"/>
              <a:ea typeface="Open Sans"/>
              <a:cs typeface="Open Sans"/>
              <a:sym typeface="Open Sans"/>
            </a:endParaRPr>
          </a:p>
          <a:p>
            <a:pPr indent="0" lvl="0" marL="9144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38" name="Google Shape;138;p9"/>
          <p:cNvSpPr txBox="1"/>
          <p:nvPr/>
        </p:nvSpPr>
        <p:spPr>
          <a:xfrm>
            <a:off x="173000" y="478725"/>
            <a:ext cx="4179300" cy="4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GB" sz="1200" u="none" cap="none" strike="noStrike">
                <a:solidFill>
                  <a:schemeClr val="dk1"/>
                </a:solidFill>
                <a:latin typeface="Open Sans Medium"/>
                <a:ea typeface="Open Sans Medium"/>
                <a:cs typeface="Open Sans Medium"/>
                <a:sym typeface="Open Sans Medium"/>
              </a:rPr>
              <a:t>Budgeting for Strategic, Profitable Expansion</a:t>
            </a:r>
            <a:endParaRPr b="0" i="1" sz="1200" u="none" cap="none" strike="noStrike">
              <a:solidFill>
                <a:schemeClr val="dk1"/>
              </a:solidFill>
              <a:latin typeface="Open Sans Medium"/>
              <a:ea typeface="Open Sans Medium"/>
              <a:cs typeface="Open Sans Medium"/>
              <a:sym typeface="Open Sans Medium"/>
            </a:endParaRPr>
          </a:p>
        </p:txBody>
      </p:sp>
      <p:sp>
        <p:nvSpPr>
          <p:cNvPr id="139" name="Google Shape;139;p9"/>
          <p:cNvSpPr txBox="1"/>
          <p:nvPr/>
        </p:nvSpPr>
        <p:spPr>
          <a:xfrm>
            <a:off x="4815800" y="3827650"/>
            <a:ext cx="4130700" cy="117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1200"/>
              </a:spcBef>
              <a:spcAft>
                <a:spcPts val="0"/>
              </a:spcAft>
              <a:buClr>
                <a:srgbClr val="000000"/>
              </a:buClr>
              <a:buSzPts val="1000"/>
              <a:buFont typeface="Arial"/>
              <a:buNone/>
            </a:pPr>
            <a:r>
              <a:t/>
            </a:r>
            <a:endParaRPr b="0" i="0" sz="1000" u="none" cap="none" strike="noStrike">
              <a:solidFill>
                <a:schemeClr val="dk1"/>
              </a:solidFill>
              <a:latin typeface="Open Sans"/>
              <a:ea typeface="Open Sans"/>
              <a:cs typeface="Open Sans"/>
              <a:sym typeface="Open Sans"/>
            </a:endParaRPr>
          </a:p>
        </p:txBody>
      </p:sp>
      <p:pic>
        <p:nvPicPr>
          <p:cNvPr id="140" name="Google Shape;140;p9"/>
          <p:cNvPicPr preferRelativeResize="0"/>
          <p:nvPr/>
        </p:nvPicPr>
        <p:blipFill rotWithShape="1">
          <a:blip r:embed="rId3">
            <a:alphaModFix/>
          </a:blip>
          <a:srcRect b="0" l="0" r="0" t="0"/>
          <a:stretch/>
        </p:blipFill>
        <p:spPr>
          <a:xfrm>
            <a:off x="8311250" y="0"/>
            <a:ext cx="832748" cy="832748"/>
          </a:xfrm>
          <a:prstGeom prst="rect">
            <a:avLst/>
          </a:prstGeom>
          <a:noFill/>
          <a:ln>
            <a:noFill/>
          </a:ln>
        </p:spPr>
      </p:pic>
      <p:pic>
        <p:nvPicPr>
          <p:cNvPr id="141" name="Google Shape;141;p9"/>
          <p:cNvPicPr preferRelativeResize="0"/>
          <p:nvPr/>
        </p:nvPicPr>
        <p:blipFill>
          <a:blip r:embed="rId4">
            <a:alphaModFix/>
          </a:blip>
          <a:stretch>
            <a:fillRect/>
          </a:stretch>
        </p:blipFill>
        <p:spPr>
          <a:xfrm>
            <a:off x="4968200" y="985150"/>
            <a:ext cx="4023399" cy="284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0"/>
          <p:cNvSpPr txBox="1"/>
          <p:nvPr>
            <p:ph type="title"/>
          </p:nvPr>
        </p:nvSpPr>
        <p:spPr>
          <a:xfrm>
            <a:off x="0" y="0"/>
            <a:ext cx="8832300" cy="84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Price vs. Ratings: The Correlation Myth</a:t>
            </a:r>
            <a:endParaRPr b="1" sz="2000">
              <a:latin typeface="Open Sans"/>
              <a:ea typeface="Open Sans"/>
              <a:cs typeface="Open Sans"/>
              <a:sym typeface="Open Sans"/>
            </a:endParaRPr>
          </a:p>
        </p:txBody>
      </p:sp>
      <p:sp>
        <p:nvSpPr>
          <p:cNvPr id="147" name="Google Shape;147;p10"/>
          <p:cNvSpPr txBox="1"/>
          <p:nvPr/>
        </p:nvSpPr>
        <p:spPr>
          <a:xfrm>
            <a:off x="105825" y="1310050"/>
            <a:ext cx="4772700" cy="3713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20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Core Insight: </a:t>
            </a:r>
            <a:r>
              <a:rPr b="0" i="0" lang="en-GB" sz="1200" u="none" cap="none" strike="noStrike">
                <a:solidFill>
                  <a:schemeClr val="dk1"/>
                </a:solidFill>
                <a:latin typeface="Open Sans"/>
                <a:ea typeface="Open Sans"/>
                <a:cs typeface="Open Sans"/>
                <a:sym typeface="Open Sans"/>
              </a:rPr>
              <a:t>Higher menu prices do not ensure greater customer satisfaction. Data across markets shows no consistent relationship between spending and customer ratings (see scatter plot).</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120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Business Relevance: </a:t>
            </a:r>
            <a:r>
              <a:rPr b="0" i="0" lang="en-GB" sz="1200" u="none" cap="none" strike="noStrike">
                <a:solidFill>
                  <a:schemeClr val="dk1"/>
                </a:solidFill>
                <a:latin typeface="Open Sans"/>
                <a:ea typeface="Open Sans"/>
                <a:cs typeface="Open Sans"/>
                <a:sym typeface="Open Sans"/>
              </a:rPr>
              <a:t>Sustainable success and market leadership are driven by consistently creating value and exceeding customer expectations, fostering loyalty through memorable experiences and service rather than relying solely on price as a differentiator.</a:t>
            </a:r>
            <a:endParaRPr b="0" i="0" sz="1200" u="none" cap="none" strike="noStrike">
              <a:solidFill>
                <a:schemeClr val="dk1"/>
              </a:solidFill>
              <a:latin typeface="Open Sans"/>
              <a:ea typeface="Open Sans"/>
              <a:cs typeface="Open Sans"/>
              <a:sym typeface="Open Sans"/>
            </a:endParaRPr>
          </a:p>
        </p:txBody>
      </p:sp>
      <p:sp>
        <p:nvSpPr>
          <p:cNvPr id="148" name="Google Shape;148;p10"/>
          <p:cNvSpPr txBox="1"/>
          <p:nvPr/>
        </p:nvSpPr>
        <p:spPr>
          <a:xfrm>
            <a:off x="392825" y="701500"/>
            <a:ext cx="8439600"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chemeClr val="dk1"/>
                </a:solidFill>
                <a:latin typeface="Open Sans Medium"/>
                <a:ea typeface="Open Sans Medium"/>
                <a:cs typeface="Open Sans Medium"/>
                <a:sym typeface="Open Sans Medium"/>
              </a:rPr>
              <a:t>Decoupling Price from Customer Satisfaction</a:t>
            </a:r>
            <a:endParaRPr b="0" i="1" sz="1100" u="none" cap="none" strike="noStrike">
              <a:solidFill>
                <a:schemeClr val="dk1"/>
              </a:solidFill>
              <a:latin typeface="Open Sans Medium"/>
              <a:ea typeface="Open Sans Medium"/>
              <a:cs typeface="Open Sans Medium"/>
              <a:sym typeface="Open Sans Medium"/>
            </a:endParaRPr>
          </a:p>
        </p:txBody>
      </p:sp>
      <p:sp>
        <p:nvSpPr>
          <p:cNvPr id="149" name="Google Shape;149;p10"/>
          <p:cNvSpPr txBox="1"/>
          <p:nvPr/>
        </p:nvSpPr>
        <p:spPr>
          <a:xfrm>
            <a:off x="4805400" y="3655550"/>
            <a:ext cx="4242000" cy="3540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pic>
        <p:nvPicPr>
          <p:cNvPr id="150" name="Google Shape;150;p10"/>
          <p:cNvPicPr preferRelativeResize="0"/>
          <p:nvPr/>
        </p:nvPicPr>
        <p:blipFill rotWithShape="1">
          <a:blip r:embed="rId3">
            <a:alphaModFix/>
          </a:blip>
          <a:srcRect b="0" l="0" r="0" t="0"/>
          <a:stretch/>
        </p:blipFill>
        <p:spPr>
          <a:xfrm>
            <a:off x="8294700" y="0"/>
            <a:ext cx="849300" cy="849300"/>
          </a:xfrm>
          <a:prstGeom prst="rect">
            <a:avLst/>
          </a:prstGeom>
          <a:noFill/>
          <a:ln>
            <a:noFill/>
          </a:ln>
        </p:spPr>
      </p:pic>
      <p:pic>
        <p:nvPicPr>
          <p:cNvPr id="151" name="Google Shape;151;p10"/>
          <p:cNvPicPr preferRelativeResize="0"/>
          <p:nvPr/>
        </p:nvPicPr>
        <p:blipFill>
          <a:blip r:embed="rId4">
            <a:alphaModFix/>
          </a:blip>
          <a:stretch>
            <a:fillRect/>
          </a:stretch>
        </p:blipFill>
        <p:spPr>
          <a:xfrm>
            <a:off x="5030925" y="1338700"/>
            <a:ext cx="3960674" cy="226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75dafce4d2_3_0"/>
          <p:cNvSpPr txBox="1"/>
          <p:nvPr>
            <p:ph type="title"/>
          </p:nvPr>
        </p:nvSpPr>
        <p:spPr>
          <a:xfrm>
            <a:off x="0" y="0"/>
            <a:ext cx="8832300" cy="84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How Much Does Dining Out Cost Around the World?</a:t>
            </a:r>
            <a:endParaRPr b="1" sz="2000">
              <a:latin typeface="Open Sans"/>
              <a:ea typeface="Open Sans"/>
              <a:cs typeface="Open Sans"/>
              <a:sym typeface="Open Sans"/>
            </a:endParaRPr>
          </a:p>
        </p:txBody>
      </p:sp>
      <p:sp>
        <p:nvSpPr>
          <p:cNvPr id="157" name="Google Shape;157;g375dafce4d2_3_0"/>
          <p:cNvSpPr txBox="1"/>
          <p:nvPr/>
        </p:nvSpPr>
        <p:spPr>
          <a:xfrm>
            <a:off x="0" y="980500"/>
            <a:ext cx="5195400" cy="39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en-GB" sz="1200" u="none" cap="none" strike="noStrike">
                <a:solidFill>
                  <a:schemeClr val="dk1"/>
                </a:solidFill>
                <a:latin typeface="Open Sans"/>
                <a:ea typeface="Open Sans"/>
                <a:cs typeface="Open Sans"/>
                <a:sym typeface="Open Sans"/>
              </a:rPr>
              <a:t>Strategic Takeaways:</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120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India's bar looks huge due to the number of entries, but for expansion, we focus on:</a:t>
            </a:r>
            <a:endParaRPr b="1"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 Singapore – Higher food cost → Requires stronger ROI strategy</a:t>
            </a:r>
            <a:br>
              <a:rPr b="0" i="0" lang="en-GB" sz="1200" u="none" cap="none" strike="noStrike">
                <a:solidFill>
                  <a:schemeClr val="dk1"/>
                </a:solidFill>
                <a:latin typeface="Open Sans"/>
                <a:ea typeface="Open Sans"/>
                <a:cs typeface="Open Sans"/>
                <a:sym typeface="Open Sans"/>
              </a:rPr>
            </a:br>
            <a:endParaRPr b="0"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 Australia – Moderate expenditure → Mid-investment market</a:t>
            </a:r>
            <a:br>
              <a:rPr b="0" i="0" lang="en-GB" sz="1200" u="none" cap="none" strike="noStrike">
                <a:solidFill>
                  <a:schemeClr val="dk1"/>
                </a:solidFill>
                <a:latin typeface="Open Sans"/>
                <a:ea typeface="Open Sans"/>
                <a:cs typeface="Open Sans"/>
                <a:sym typeface="Open Sans"/>
              </a:rPr>
            </a:br>
            <a:endParaRPr b="0"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 Sri Lanka &amp; 🇨🇦 Canada – Affordable → Low-risk entry</a:t>
            </a:r>
            <a:br>
              <a:rPr b="0" i="0" lang="en-GB" sz="1200" u="none" cap="none" strike="noStrike">
                <a:solidFill>
                  <a:schemeClr val="dk1"/>
                </a:solidFill>
                <a:latin typeface="Open Sans"/>
                <a:ea typeface="Open Sans"/>
                <a:cs typeface="Open Sans"/>
                <a:sym typeface="Open Sans"/>
              </a:rPr>
            </a:br>
            <a:endParaRPr b="0"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Zomato can use this to prioritize market entry by budget tiers</a:t>
            </a:r>
            <a:endParaRPr b="0" i="0" sz="1200" u="none" cap="none" strike="noStrike">
              <a:solidFill>
                <a:schemeClr val="dk1"/>
              </a:solidFill>
              <a:latin typeface="Open Sans"/>
              <a:ea typeface="Open Sans"/>
              <a:cs typeface="Open Sans"/>
              <a:sym typeface="Open Sans"/>
            </a:endParaRPr>
          </a:p>
          <a:p>
            <a:pPr indent="0" lvl="0" marL="914400" marR="0" rtl="0" algn="l">
              <a:lnSpc>
                <a:spcPct val="115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p:txBody>
      </p:sp>
      <p:sp>
        <p:nvSpPr>
          <p:cNvPr id="158" name="Google Shape;158;g375dafce4d2_3_0"/>
          <p:cNvSpPr txBox="1"/>
          <p:nvPr/>
        </p:nvSpPr>
        <p:spPr>
          <a:xfrm>
            <a:off x="392825" y="572200"/>
            <a:ext cx="84396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chemeClr val="dk1"/>
                </a:solidFill>
                <a:latin typeface="Open Sans Medium"/>
                <a:ea typeface="Open Sans Medium"/>
                <a:cs typeface="Open Sans Medium"/>
                <a:sym typeface="Open Sans Medium"/>
              </a:rPr>
              <a:t>A data-driven look at the financial landscape across global markets</a:t>
            </a:r>
            <a:endParaRPr b="0" i="1" sz="1100" u="none" cap="none" strike="noStrike">
              <a:solidFill>
                <a:schemeClr val="dk1"/>
              </a:solidFill>
              <a:latin typeface="Open Sans Medium"/>
              <a:ea typeface="Open Sans Medium"/>
              <a:cs typeface="Open Sans Medium"/>
              <a:sym typeface="Open Sans Medium"/>
            </a:endParaRPr>
          </a:p>
        </p:txBody>
      </p:sp>
      <p:sp>
        <p:nvSpPr>
          <p:cNvPr id="159" name="Google Shape;159;g375dafce4d2_3_0"/>
          <p:cNvSpPr txBox="1"/>
          <p:nvPr/>
        </p:nvSpPr>
        <p:spPr>
          <a:xfrm>
            <a:off x="4805400" y="3655550"/>
            <a:ext cx="4242000" cy="548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pic>
        <p:nvPicPr>
          <p:cNvPr id="160" name="Google Shape;160;g375dafce4d2_3_0"/>
          <p:cNvPicPr preferRelativeResize="0"/>
          <p:nvPr/>
        </p:nvPicPr>
        <p:blipFill rotWithShape="1">
          <a:blip r:embed="rId3">
            <a:alphaModFix/>
          </a:blip>
          <a:srcRect b="0" l="0" r="0" t="0"/>
          <a:stretch/>
        </p:blipFill>
        <p:spPr>
          <a:xfrm>
            <a:off x="8442500" y="0"/>
            <a:ext cx="701501" cy="701501"/>
          </a:xfrm>
          <a:prstGeom prst="rect">
            <a:avLst/>
          </a:prstGeom>
          <a:noFill/>
          <a:ln>
            <a:noFill/>
          </a:ln>
        </p:spPr>
      </p:pic>
      <p:pic>
        <p:nvPicPr>
          <p:cNvPr id="161" name="Google Shape;161;g375dafce4d2_3_0"/>
          <p:cNvPicPr preferRelativeResize="0"/>
          <p:nvPr/>
        </p:nvPicPr>
        <p:blipFill>
          <a:blip r:embed="rId4">
            <a:alphaModFix/>
          </a:blip>
          <a:stretch>
            <a:fillRect/>
          </a:stretch>
        </p:blipFill>
        <p:spPr>
          <a:xfrm>
            <a:off x="5347800" y="1132900"/>
            <a:ext cx="3571649" cy="2830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0" y="0"/>
            <a:ext cx="8832300" cy="70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Best Cities for Launch</a:t>
            </a:r>
            <a:endParaRPr b="1" sz="2000">
              <a:latin typeface="Open Sans"/>
              <a:ea typeface="Open Sans"/>
              <a:cs typeface="Open Sans"/>
              <a:sym typeface="Open Sans"/>
            </a:endParaRPr>
          </a:p>
        </p:txBody>
      </p:sp>
      <p:sp>
        <p:nvSpPr>
          <p:cNvPr id="167" name="Google Shape;167;p11"/>
          <p:cNvSpPr txBox="1"/>
          <p:nvPr/>
        </p:nvSpPr>
        <p:spPr>
          <a:xfrm>
            <a:off x="0" y="949000"/>
            <a:ext cx="5062500" cy="41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100" u="none" cap="none" strike="noStrike">
                <a:solidFill>
                  <a:schemeClr val="dk1"/>
                </a:solidFill>
                <a:latin typeface="Open Sans"/>
                <a:ea typeface="Open Sans"/>
                <a:cs typeface="Open Sans"/>
                <a:sym typeface="Open Sans"/>
              </a:rPr>
              <a:t>Which cities meet our ideal profile?</a:t>
            </a:r>
            <a:br>
              <a:rPr b="1" i="0" lang="en-GB" sz="1100" u="none" cap="none" strike="noStrike">
                <a:solidFill>
                  <a:schemeClr val="dk1"/>
                </a:solidFill>
                <a:latin typeface="Open Sans"/>
                <a:ea typeface="Open Sans"/>
                <a:cs typeface="Open Sans"/>
                <a:sym typeface="Open Sans"/>
              </a:rPr>
            </a:b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1200"/>
              </a:spcBef>
              <a:spcAft>
                <a:spcPts val="0"/>
              </a:spcAft>
              <a:buClr>
                <a:schemeClr val="dk1"/>
              </a:buClr>
              <a:buSzPts val="1100"/>
              <a:buFont typeface="Arial"/>
              <a:buChar char="●"/>
            </a:pPr>
            <a:r>
              <a:rPr b="1" i="0" lang="en-GB" sz="1100" u="none" cap="none" strike="noStrike">
                <a:solidFill>
                  <a:schemeClr val="dk1"/>
                </a:solidFill>
                <a:latin typeface="Open Sans"/>
                <a:ea typeface="Open Sans"/>
                <a:cs typeface="Open Sans"/>
                <a:sym typeface="Open Sans"/>
              </a:rPr>
              <a:t>Data-Driven Reason:</a:t>
            </a:r>
            <a:r>
              <a:rPr b="0" i="0" lang="en-GB" sz="1100" u="none" cap="none" strike="noStrike">
                <a:solidFill>
                  <a:schemeClr val="dk1"/>
                </a:solidFill>
                <a:latin typeface="Open Sans"/>
                <a:ea typeface="Open Sans"/>
                <a:cs typeface="Open Sans"/>
                <a:sym typeface="Open Sans"/>
              </a:rPr>
              <a:t> Cities like Armidale, Chatham-Kent, Singapore (city), and Colombo offer healthy opportunities due to less saturation, fair customer sentiment (ratings between 3-4), and limited online delivery options. Some even have as few as </a:t>
            </a:r>
            <a:r>
              <a:rPr b="1" i="0" lang="en-GB" sz="1100" u="none" cap="none" strike="noStrike">
                <a:solidFill>
                  <a:schemeClr val="dk1"/>
                </a:solidFill>
                <a:latin typeface="Open Sans"/>
                <a:ea typeface="Open Sans"/>
                <a:cs typeface="Open Sans"/>
                <a:sym typeface="Open Sans"/>
              </a:rPr>
              <a:t>two </a:t>
            </a:r>
            <a:r>
              <a:rPr b="0" i="0" lang="en-GB" sz="1100" u="none" cap="none" strike="noStrike">
                <a:solidFill>
                  <a:schemeClr val="dk1"/>
                </a:solidFill>
                <a:latin typeface="Open Sans"/>
                <a:ea typeface="Open Sans"/>
                <a:cs typeface="Open Sans"/>
                <a:sym typeface="Open Sans"/>
              </a:rPr>
              <a:t>restaurants, which is still manageable from a competition standpoint.</a:t>
            </a:r>
            <a:br>
              <a:rPr b="0" i="0" lang="en-GB" sz="1100" u="none" cap="none" strike="noStrike">
                <a:solidFill>
                  <a:schemeClr val="dk1"/>
                </a:solidFill>
                <a:latin typeface="Open Sans"/>
                <a:ea typeface="Open Sans"/>
                <a:cs typeface="Open Sans"/>
                <a:sym typeface="Open Sans"/>
              </a:rPr>
            </a:br>
            <a:br>
              <a:rPr b="0" i="0" lang="en-GB" sz="1100" u="none" cap="none" strike="noStrike">
                <a:solidFill>
                  <a:schemeClr val="dk1"/>
                </a:solidFill>
                <a:latin typeface="Open Sans"/>
                <a:ea typeface="Open Sans"/>
                <a:cs typeface="Open Sans"/>
                <a:sym typeface="Open Sans"/>
              </a:rPr>
            </a:br>
            <a:br>
              <a:rPr b="0" i="0" lang="en-GB" sz="1100" u="none" cap="none" strike="noStrike">
                <a:solidFill>
                  <a:schemeClr val="dk1"/>
                </a:solidFill>
                <a:latin typeface="Open Sans"/>
                <a:ea typeface="Open Sans"/>
                <a:cs typeface="Open Sans"/>
                <a:sym typeface="Open Sans"/>
              </a:rPr>
            </a:br>
            <a:br>
              <a:rPr b="0" i="0" lang="en-GB" sz="1100" u="none" cap="none" strike="noStrike">
                <a:solidFill>
                  <a:schemeClr val="dk1"/>
                </a:solidFill>
                <a:latin typeface="Open Sans"/>
                <a:ea typeface="Open Sans"/>
                <a:cs typeface="Open Sans"/>
                <a:sym typeface="Open Sans"/>
              </a:rPr>
            </a:br>
            <a:endParaRPr b="0"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Arial"/>
              <a:buChar char="●"/>
            </a:pPr>
            <a:r>
              <a:rPr b="1" i="0" lang="en-GB" sz="1100" u="none" cap="none" strike="noStrike">
                <a:solidFill>
                  <a:schemeClr val="dk1"/>
                </a:solidFill>
                <a:latin typeface="Open Sans"/>
                <a:ea typeface="Open Sans"/>
                <a:cs typeface="Open Sans"/>
                <a:sym typeface="Open Sans"/>
              </a:rPr>
              <a:t>Expected Impact:</a:t>
            </a:r>
            <a:r>
              <a:rPr b="0" i="0" lang="en-GB" sz="1100" u="none" cap="none" strike="noStrike">
                <a:solidFill>
                  <a:schemeClr val="dk1"/>
                </a:solidFill>
                <a:latin typeface="Open Sans"/>
                <a:ea typeface="Open Sans"/>
                <a:cs typeface="Open Sans"/>
                <a:sym typeface="Open Sans"/>
              </a:rPr>
              <a:t> Tapping into markets with existing demand but limited modern services allows Zomato to stand out by offering </a:t>
            </a:r>
            <a:endParaRPr b="0"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rPr b="0" i="0" lang="en-GB" sz="1100" u="none" cap="none" strike="noStrike">
                <a:solidFill>
                  <a:schemeClr val="dk1"/>
                </a:solidFill>
                <a:latin typeface="Open Sans"/>
                <a:ea typeface="Open Sans"/>
                <a:cs typeface="Open Sans"/>
                <a:sym typeface="Open Sans"/>
              </a:rPr>
              <a:t>superior online delivery and overall customer experience. </a:t>
            </a:r>
            <a:endParaRPr b="0"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p:txBody>
      </p:sp>
      <p:pic>
        <p:nvPicPr>
          <p:cNvPr descr="can you make I image of country Australia where these city are  Armidale&#10;Balingup&#10;Dicky Beach&#10;Flaxton&#10;Forrest&#10;Hepburn Springs&#10;Inverloch&#10;Lakes Entrance&#10;Lorn&#10;Macedon&#10;Middleton Beach&#10;Penola&#10;Phillip Island&#10;Victor Harbor are highlighted&#10;make it life like that can included in a presentation at zomato headquarters" id="168" name="Google Shape;168;p11"/>
          <p:cNvPicPr preferRelativeResize="0"/>
          <p:nvPr/>
        </p:nvPicPr>
        <p:blipFill rotWithShape="1">
          <a:blip r:embed="rId3">
            <a:alphaModFix/>
          </a:blip>
          <a:srcRect b="0" l="0" r="0" t="0"/>
          <a:stretch/>
        </p:blipFill>
        <p:spPr>
          <a:xfrm>
            <a:off x="4923125" y="629350"/>
            <a:ext cx="2081900" cy="2081900"/>
          </a:xfrm>
          <a:prstGeom prst="rect">
            <a:avLst/>
          </a:prstGeom>
          <a:noFill/>
          <a:ln>
            <a:noFill/>
          </a:ln>
        </p:spPr>
      </p:pic>
      <p:pic>
        <p:nvPicPr>
          <p:cNvPr descr="can you make I image of country Canada where these cities are  Chatham-Kent&#10;Consort&#10;Yorkton&#10;are highlighted&#10;make it life like that can included in a presentation at zomato headquarters,canada name should be at top,and canada map with cities in from of a blue sky" id="169" name="Google Shape;169;p11"/>
          <p:cNvPicPr preferRelativeResize="0"/>
          <p:nvPr/>
        </p:nvPicPr>
        <p:blipFill rotWithShape="1">
          <a:blip r:embed="rId4">
            <a:alphaModFix/>
          </a:blip>
          <a:srcRect b="0" l="0" r="0" t="0"/>
          <a:stretch/>
        </p:blipFill>
        <p:spPr>
          <a:xfrm>
            <a:off x="7081225" y="644675"/>
            <a:ext cx="2051250" cy="2051250"/>
          </a:xfrm>
          <a:prstGeom prst="rect">
            <a:avLst/>
          </a:prstGeom>
          <a:noFill/>
          <a:ln>
            <a:noFill/>
          </a:ln>
        </p:spPr>
      </p:pic>
      <p:pic>
        <p:nvPicPr>
          <p:cNvPr descr="can you make I image of country Singapore where these cities are  Singapore&#10;are highlighted&#10;make it life like that can included in a presentation at zomato headquarters,singapore name should be at top,and singapore map with cities in from of a blue sky" id="170" name="Google Shape;170;p11"/>
          <p:cNvPicPr preferRelativeResize="0"/>
          <p:nvPr/>
        </p:nvPicPr>
        <p:blipFill rotWithShape="1">
          <a:blip r:embed="rId5">
            <a:alphaModFix/>
          </a:blip>
          <a:srcRect b="0" l="0" r="0" t="0"/>
          <a:stretch/>
        </p:blipFill>
        <p:spPr>
          <a:xfrm>
            <a:off x="7081225" y="2787450"/>
            <a:ext cx="2051250" cy="2051250"/>
          </a:xfrm>
          <a:prstGeom prst="rect">
            <a:avLst/>
          </a:prstGeom>
          <a:noFill/>
          <a:ln>
            <a:noFill/>
          </a:ln>
        </p:spPr>
      </p:pic>
      <p:pic>
        <p:nvPicPr>
          <p:cNvPr descr="can you make I image of country Srilanka where these cities are  Colombo&#10;are highlighted&#10;make it life like that can included in a presentation at zomato headquarters,SRi lanka name should be at top,and srilanka map with cities in front of a blue sky" id="171" name="Google Shape;171;p11"/>
          <p:cNvPicPr preferRelativeResize="0"/>
          <p:nvPr/>
        </p:nvPicPr>
        <p:blipFill rotWithShape="1">
          <a:blip r:embed="rId6">
            <a:alphaModFix/>
          </a:blip>
          <a:srcRect b="0" l="0" r="0" t="0"/>
          <a:stretch/>
        </p:blipFill>
        <p:spPr>
          <a:xfrm>
            <a:off x="4923125" y="2787450"/>
            <a:ext cx="2081900" cy="2051250"/>
          </a:xfrm>
          <a:prstGeom prst="rect">
            <a:avLst/>
          </a:prstGeom>
          <a:noFill/>
          <a:ln>
            <a:noFill/>
          </a:ln>
        </p:spPr>
      </p:pic>
      <p:pic>
        <p:nvPicPr>
          <p:cNvPr id="172" name="Google Shape;172;p11"/>
          <p:cNvPicPr preferRelativeResize="0"/>
          <p:nvPr/>
        </p:nvPicPr>
        <p:blipFill rotWithShape="1">
          <a:blip r:embed="rId7">
            <a:alphaModFix/>
          </a:blip>
          <a:srcRect b="0" l="0" r="0" t="0"/>
          <a:stretch/>
        </p:blipFill>
        <p:spPr>
          <a:xfrm>
            <a:off x="8590850" y="0"/>
            <a:ext cx="553149" cy="553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0" y="0"/>
            <a:ext cx="8832300" cy="70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Enhancing Service Quality and Customer Experience</a:t>
            </a:r>
            <a:endParaRPr b="1" sz="2000">
              <a:latin typeface="Open Sans"/>
              <a:ea typeface="Open Sans"/>
              <a:cs typeface="Open Sans"/>
              <a:sym typeface="Open Sans"/>
            </a:endParaRPr>
          </a:p>
        </p:txBody>
      </p:sp>
      <p:sp>
        <p:nvSpPr>
          <p:cNvPr id="178" name="Google Shape;178;p12"/>
          <p:cNvSpPr txBox="1"/>
          <p:nvPr/>
        </p:nvSpPr>
        <p:spPr>
          <a:xfrm>
            <a:off x="162275" y="369455"/>
            <a:ext cx="5518200" cy="477399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i="0" lang="en-GB" sz="1100" u="none" cap="none" strike="noStrike">
                <a:solidFill>
                  <a:schemeClr val="dk1"/>
                </a:solidFill>
                <a:latin typeface="Open Sans"/>
                <a:ea typeface="Open Sans"/>
                <a:cs typeface="Open Sans"/>
                <a:sym typeface="Open Sans"/>
              </a:rPr>
              <a:t>Recommendation: </a:t>
            </a:r>
            <a:r>
              <a:rPr b="0" i="0" lang="en-GB" sz="1100" u="none" cap="none" strike="noStrike">
                <a:solidFill>
                  <a:schemeClr val="dk1"/>
                </a:solidFill>
                <a:latin typeface="Open Sans"/>
                <a:ea typeface="Open Sans"/>
                <a:cs typeface="Open Sans"/>
                <a:sym typeface="Open Sans"/>
              </a:rPr>
              <a:t>Position online delivery and table booking as essential features in all new restaurants.</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i="0" lang="en-GB" sz="1100" u="none" cap="none" strike="noStrike">
                <a:solidFill>
                  <a:schemeClr val="dk1"/>
                </a:solidFill>
                <a:latin typeface="Open Sans"/>
                <a:ea typeface="Open Sans"/>
                <a:cs typeface="Open Sans"/>
                <a:sym typeface="Open Sans"/>
              </a:rPr>
              <a:t>The charts clearly show one message:</a:t>
            </a:r>
            <a:br>
              <a:rPr b="1" i="0" lang="en-GB" sz="1100" u="none" cap="none" strike="noStrike">
                <a:solidFill>
                  <a:schemeClr val="dk1"/>
                </a:solidFill>
                <a:latin typeface="Open Sans"/>
                <a:ea typeface="Open Sans"/>
                <a:cs typeface="Open Sans"/>
                <a:sym typeface="Open Sans"/>
              </a:rPr>
            </a:b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0" i="0" lang="en-GB" sz="1100" u="none" cap="none" strike="noStrike">
                <a:solidFill>
                  <a:schemeClr val="dk1"/>
                </a:solidFill>
                <a:latin typeface="Open Sans"/>
                <a:ea typeface="Open Sans"/>
                <a:cs typeface="Open Sans"/>
                <a:sym typeface="Open Sans"/>
              </a:rPr>
              <a:t>Online delivery and table booking are crucial for transforming customer perception and enhancing the dining journey, leading to stronger ratings and outperforming restaurants that do not offer these convenient services.</a:t>
            </a:r>
            <a:endParaRPr b="0"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i="0" lang="en-GB" sz="1100" u="none" cap="none" strike="noStrike">
                <a:solidFill>
                  <a:schemeClr val="dk1"/>
                </a:solidFill>
                <a:latin typeface="Open Sans"/>
                <a:ea typeface="Open Sans"/>
                <a:cs typeface="Open Sans"/>
                <a:sym typeface="Open Sans"/>
              </a:rPr>
              <a:t>Expected Business Impact:</a:t>
            </a: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120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Stronger Brand Loyalty: </a:t>
            </a:r>
            <a:r>
              <a:rPr b="0" i="0" lang="en-GB" sz="1100" u="none" cap="none" strike="noStrike">
                <a:solidFill>
                  <a:schemeClr val="dk1"/>
                </a:solidFill>
                <a:latin typeface="Open Sans"/>
                <a:ea typeface="Open Sans"/>
                <a:cs typeface="Open Sans"/>
                <a:sym typeface="Open Sans"/>
              </a:rPr>
              <a:t>Customers are more likely to return to a restaurant that respects their time and preferences.</a:t>
            </a:r>
            <a:endParaRPr b="0"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Positive Reputation Growth: </a:t>
            </a:r>
            <a:r>
              <a:rPr b="0" i="0" lang="en-GB" sz="1100" u="none" cap="none" strike="noStrike">
                <a:solidFill>
                  <a:schemeClr val="dk1"/>
                </a:solidFill>
                <a:latin typeface="Open Sans"/>
                <a:ea typeface="Open Sans"/>
                <a:cs typeface="Open Sans"/>
                <a:sym typeface="Open Sans"/>
              </a:rPr>
              <a:t>Better experiences translate into recommendations and organic promotion.</a:t>
            </a:r>
            <a:endParaRPr b="0"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Competitive Advantage: </a:t>
            </a:r>
            <a:r>
              <a:rPr b="0" i="0" lang="en-GB" sz="1100" u="none" cap="none" strike="noStrike">
                <a:solidFill>
                  <a:schemeClr val="dk1"/>
                </a:solidFill>
                <a:latin typeface="Open Sans"/>
                <a:ea typeface="Open Sans"/>
                <a:cs typeface="Open Sans"/>
                <a:sym typeface="Open Sans"/>
              </a:rPr>
              <a:t>Sets the restaurant apart in markets where convenience is a deciding factor.</a:t>
            </a:r>
            <a:endParaRPr b="0" i="0" sz="1100" u="none" cap="none" strike="noStrike">
              <a:solidFill>
                <a:schemeClr val="dk1"/>
              </a:solidFill>
              <a:latin typeface="Open Sans"/>
              <a:ea typeface="Open Sans"/>
              <a:cs typeface="Open Sans"/>
              <a:sym typeface="Open Sans"/>
            </a:endParaRPr>
          </a:p>
        </p:txBody>
      </p:sp>
      <p:pic>
        <p:nvPicPr>
          <p:cNvPr id="179" name="Google Shape;179;p12"/>
          <p:cNvPicPr preferRelativeResize="0"/>
          <p:nvPr/>
        </p:nvPicPr>
        <p:blipFill rotWithShape="1">
          <a:blip r:embed="rId3">
            <a:alphaModFix/>
          </a:blip>
          <a:srcRect b="0" l="0" r="0" t="0"/>
          <a:stretch/>
        </p:blipFill>
        <p:spPr>
          <a:xfrm>
            <a:off x="8498525" y="0"/>
            <a:ext cx="645473" cy="645473"/>
          </a:xfrm>
          <a:prstGeom prst="rect">
            <a:avLst/>
          </a:prstGeom>
          <a:noFill/>
          <a:ln>
            <a:noFill/>
          </a:ln>
        </p:spPr>
      </p:pic>
      <p:pic>
        <p:nvPicPr>
          <p:cNvPr id="180" name="Google Shape;180;p12"/>
          <p:cNvPicPr preferRelativeResize="0"/>
          <p:nvPr/>
        </p:nvPicPr>
        <p:blipFill rotWithShape="1">
          <a:blip r:embed="rId4">
            <a:alphaModFix/>
          </a:blip>
          <a:srcRect b="0" l="0" r="0" t="0"/>
          <a:stretch/>
        </p:blipFill>
        <p:spPr>
          <a:xfrm>
            <a:off x="5909075" y="2829900"/>
            <a:ext cx="2542589" cy="2161201"/>
          </a:xfrm>
          <a:prstGeom prst="rect">
            <a:avLst/>
          </a:prstGeom>
          <a:noFill/>
          <a:ln>
            <a:noFill/>
          </a:ln>
        </p:spPr>
      </p:pic>
      <p:pic>
        <p:nvPicPr>
          <p:cNvPr id="181" name="Google Shape;181;p12"/>
          <p:cNvPicPr preferRelativeResize="0"/>
          <p:nvPr/>
        </p:nvPicPr>
        <p:blipFill rotWithShape="1">
          <a:blip r:embed="rId5">
            <a:alphaModFix/>
          </a:blip>
          <a:srcRect b="0" l="0" r="0" t="0"/>
          <a:stretch/>
        </p:blipFill>
        <p:spPr>
          <a:xfrm>
            <a:off x="5909075" y="543900"/>
            <a:ext cx="2542600" cy="213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txBox="1"/>
          <p:nvPr>
            <p:ph type="title"/>
          </p:nvPr>
        </p:nvSpPr>
        <p:spPr>
          <a:xfrm>
            <a:off x="0" y="0"/>
            <a:ext cx="8832300" cy="70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Strategic Focus: Popular Cuisine Offerings</a:t>
            </a:r>
            <a:endParaRPr b="1" sz="2000">
              <a:latin typeface="Open Sans"/>
              <a:ea typeface="Open Sans"/>
              <a:cs typeface="Open Sans"/>
              <a:sym typeface="Open Sans"/>
            </a:endParaRPr>
          </a:p>
        </p:txBody>
      </p:sp>
      <p:sp>
        <p:nvSpPr>
          <p:cNvPr id="187" name="Google Shape;187;p13"/>
          <p:cNvSpPr txBox="1"/>
          <p:nvPr/>
        </p:nvSpPr>
        <p:spPr>
          <a:xfrm>
            <a:off x="162275" y="827525"/>
            <a:ext cx="4900200" cy="431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en-GB" sz="1100" u="none" cap="none" strike="noStrike">
                <a:solidFill>
                  <a:schemeClr val="dk1"/>
                </a:solidFill>
                <a:latin typeface="Open Sans"/>
                <a:ea typeface="Open Sans"/>
                <a:cs typeface="Open Sans"/>
                <a:sym typeface="Open Sans"/>
              </a:rPr>
              <a:t>Recommendation  Integrate high-demand global cuisines — </a:t>
            </a:r>
            <a:r>
              <a:rPr b="0" i="0" lang="en-GB" sz="1100" u="none" cap="none" strike="noStrike">
                <a:solidFill>
                  <a:schemeClr val="dk1"/>
                </a:solidFill>
                <a:latin typeface="Open Sans"/>
                <a:ea typeface="Open Sans"/>
                <a:cs typeface="Open Sans"/>
                <a:sym typeface="Open Sans"/>
              </a:rPr>
              <a:t>such as </a:t>
            </a:r>
            <a:r>
              <a:rPr b="1" i="0" lang="en-GB" sz="1100" u="none" cap="none" strike="noStrike">
                <a:solidFill>
                  <a:schemeClr val="dk1"/>
                </a:solidFill>
                <a:latin typeface="Open Sans"/>
                <a:ea typeface="Open Sans"/>
                <a:cs typeface="Open Sans"/>
                <a:sym typeface="Open Sans"/>
              </a:rPr>
              <a:t>American, Steak, Seafood, Italian, Mediterranean, Bakery, and Pizza </a:t>
            </a:r>
            <a:r>
              <a:rPr b="0" i="0" lang="en-GB" sz="1100" u="none" cap="none" strike="noStrike">
                <a:solidFill>
                  <a:schemeClr val="dk1"/>
                </a:solidFill>
                <a:latin typeface="Open Sans"/>
                <a:ea typeface="Open Sans"/>
                <a:cs typeface="Open Sans"/>
                <a:sym typeface="Open Sans"/>
              </a:rPr>
              <a:t>into all new restaurant openings.</a:t>
            </a:r>
            <a:endParaRPr b="0"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Analytical Insight:</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Open Sans"/>
                <a:ea typeface="Open Sans"/>
                <a:cs typeface="Open Sans"/>
                <a:sym typeface="Open Sans"/>
              </a:rPr>
              <a:t>High-demand global cuisines attract and retain customers through broad appeal and consistent satisfaction.</a:t>
            </a:r>
            <a:endParaRPr b="0"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Projected Business Outcomes:</a:t>
            </a:r>
            <a:endParaRPr b="1"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Accelerated market entry and acceptance</a:t>
            </a:r>
            <a:endParaRPr b="1" i="0" sz="1100" u="none" cap="none" strike="noStrike">
              <a:solidFill>
                <a:schemeClr val="dk1"/>
              </a:solidFill>
              <a:latin typeface="Open Sans"/>
              <a:ea typeface="Open Sans"/>
              <a:cs typeface="Open Sans"/>
              <a:sym typeface="Open Sans"/>
            </a:endParaRPr>
          </a:p>
          <a:p>
            <a:pPr indent="0" lvl="0" marL="91440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Stronger initial customer feedback and satisfaction</a:t>
            </a:r>
            <a:endParaRPr b="1" i="0" sz="1100" u="none" cap="none" strike="noStrike">
              <a:solidFill>
                <a:schemeClr val="dk1"/>
              </a:solidFill>
              <a:latin typeface="Open Sans"/>
              <a:ea typeface="Open Sans"/>
              <a:cs typeface="Open Sans"/>
              <a:sym typeface="Open Sans"/>
            </a:endParaRPr>
          </a:p>
          <a:p>
            <a:pPr indent="0" lvl="0" marL="91440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Enhanced brand credibility and repeat patronage</a:t>
            </a:r>
            <a:endParaRPr b="1"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p:txBody>
      </p:sp>
      <p:pic>
        <p:nvPicPr>
          <p:cNvPr descr="Focus on popular cuisine such as American ,make sure only american cusine is there ,zomato person delivering it&#10;" id="188" name="Google Shape;188;p13"/>
          <p:cNvPicPr preferRelativeResize="0"/>
          <p:nvPr/>
        </p:nvPicPr>
        <p:blipFill rotWithShape="1">
          <a:blip r:embed="rId3">
            <a:alphaModFix/>
          </a:blip>
          <a:srcRect b="0" l="0" r="0" t="0"/>
          <a:stretch/>
        </p:blipFill>
        <p:spPr>
          <a:xfrm>
            <a:off x="5295150" y="827525"/>
            <a:ext cx="1539124" cy="1539124"/>
          </a:xfrm>
          <a:prstGeom prst="rect">
            <a:avLst/>
          </a:prstGeom>
          <a:noFill/>
          <a:ln>
            <a:noFill/>
          </a:ln>
        </p:spPr>
      </p:pic>
      <p:pic>
        <p:nvPicPr>
          <p:cNvPr descr="Focus on popular cuisine such as steak,seafood,make sure only steak,seafood cusine is there ,zomato person delivering it make it life like &#10;also the delivery person should wear zomato color" id="189" name="Google Shape;189;p13"/>
          <p:cNvPicPr preferRelativeResize="0"/>
          <p:nvPr/>
        </p:nvPicPr>
        <p:blipFill rotWithShape="1">
          <a:blip r:embed="rId4">
            <a:alphaModFix/>
          </a:blip>
          <a:srcRect b="0" l="0" r="0" t="0"/>
          <a:stretch/>
        </p:blipFill>
        <p:spPr>
          <a:xfrm>
            <a:off x="7047750" y="827525"/>
            <a:ext cx="1539124" cy="1539124"/>
          </a:xfrm>
          <a:prstGeom prst="rect">
            <a:avLst/>
          </a:prstGeom>
          <a:noFill/>
          <a:ln>
            <a:noFill/>
          </a:ln>
        </p:spPr>
      </p:pic>
      <p:pic>
        <p:nvPicPr>
          <p:cNvPr descr="Focus on popular cuisine such as Italian, Mediterranean,make sure only Italian, Mediterranean, is there ,zomato person delivering it make it life like &#10;also the delivery person should wear zomato color red" id="190" name="Google Shape;190;p13"/>
          <p:cNvPicPr preferRelativeResize="0"/>
          <p:nvPr/>
        </p:nvPicPr>
        <p:blipFill rotWithShape="1">
          <a:blip r:embed="rId5">
            <a:alphaModFix/>
          </a:blip>
          <a:srcRect b="0" l="0" r="0" t="0"/>
          <a:stretch/>
        </p:blipFill>
        <p:spPr>
          <a:xfrm>
            <a:off x="5627150" y="2488625"/>
            <a:ext cx="2292826" cy="2292826"/>
          </a:xfrm>
          <a:prstGeom prst="rect">
            <a:avLst/>
          </a:prstGeom>
          <a:noFill/>
          <a:ln>
            <a:noFill/>
          </a:ln>
        </p:spPr>
      </p:pic>
      <p:pic>
        <p:nvPicPr>
          <p:cNvPr id="191" name="Google Shape;191;p13"/>
          <p:cNvPicPr preferRelativeResize="0"/>
          <p:nvPr/>
        </p:nvPicPr>
        <p:blipFill rotWithShape="1">
          <a:blip r:embed="rId6">
            <a:alphaModFix/>
          </a:blip>
          <a:srcRect b="0" l="0" r="0" t="0"/>
          <a:stretch/>
        </p:blipFill>
        <p:spPr>
          <a:xfrm>
            <a:off x="8473700" y="0"/>
            <a:ext cx="670300" cy="67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txBox="1"/>
          <p:nvPr>
            <p:ph type="title"/>
          </p:nvPr>
        </p:nvSpPr>
        <p:spPr>
          <a:xfrm>
            <a:off x="0" y="0"/>
            <a:ext cx="8832300" cy="6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Global Food Expenditure – Insights for Target Markets</a:t>
            </a:r>
            <a:endParaRPr b="1" sz="2000">
              <a:latin typeface="Open Sans"/>
              <a:ea typeface="Open Sans"/>
              <a:cs typeface="Open Sans"/>
              <a:sym typeface="Open Sans"/>
            </a:endParaRPr>
          </a:p>
        </p:txBody>
      </p:sp>
      <p:sp>
        <p:nvSpPr>
          <p:cNvPr id="197" name="Google Shape;197;p14"/>
          <p:cNvSpPr txBox="1"/>
          <p:nvPr/>
        </p:nvSpPr>
        <p:spPr>
          <a:xfrm>
            <a:off x="0" y="465400"/>
            <a:ext cx="5353500" cy="467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lang="en-GB" sz="1100">
                <a:solidFill>
                  <a:schemeClr val="dk1"/>
                </a:solidFill>
                <a:latin typeface="Open Sans"/>
                <a:ea typeface="Open Sans"/>
                <a:cs typeface="Open Sans"/>
                <a:sym typeface="Open Sans"/>
              </a:rPr>
              <a:t>Key Insights:</a:t>
            </a:r>
            <a:endParaRPr b="1" sz="1100">
              <a:solidFill>
                <a:schemeClr val="dk1"/>
              </a:solidFill>
              <a:latin typeface="Open Sans"/>
              <a:ea typeface="Open Sans"/>
              <a:cs typeface="Open Sans"/>
              <a:sym typeface="Open Sans"/>
            </a:endParaRPr>
          </a:p>
          <a:p>
            <a:pPr indent="-298450" lvl="0" marL="457200" marR="0" rtl="0" algn="l">
              <a:lnSpc>
                <a:spcPct val="115000"/>
              </a:lnSpc>
              <a:spcBef>
                <a:spcPts val="1200"/>
              </a:spcBef>
              <a:spcAft>
                <a:spcPts val="0"/>
              </a:spcAft>
              <a:buClr>
                <a:schemeClr val="dk1"/>
              </a:buClr>
              <a:buSzPts val="1100"/>
              <a:buFont typeface="Open Sans"/>
              <a:buChar char="●"/>
            </a:pPr>
            <a:r>
              <a:rPr b="1" lang="en-GB" sz="1100">
                <a:solidFill>
                  <a:schemeClr val="dk1"/>
                </a:solidFill>
                <a:latin typeface="Open Sans"/>
                <a:ea typeface="Open Sans"/>
                <a:cs typeface="Open Sans"/>
                <a:sym typeface="Open Sans"/>
              </a:rPr>
              <a:t>🇸🇬 Singapore – Highest average cost for two (₹269,322.9)</a:t>
            </a:r>
            <a:endParaRPr b="1" sz="1100">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Requires a high-ROI strategy with premium positioning and strong cost control.</a:t>
            </a:r>
            <a:endParaRPr sz="1100">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lang="en-GB" sz="1100">
                <a:solidFill>
                  <a:schemeClr val="dk1"/>
                </a:solidFill>
                <a:latin typeface="Open Sans"/>
                <a:ea typeface="Open Sans"/>
                <a:cs typeface="Open Sans"/>
                <a:sym typeface="Open Sans"/>
              </a:rPr>
              <a:t>🇦🇺 Australia – Mid-range cost (₹49,973.88)</a:t>
            </a:r>
            <a:endParaRPr b="1" sz="1100">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Balanced market for moderate investment with healthy returns potential.</a:t>
            </a:r>
            <a:endParaRPr sz="1100">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lang="en-GB" sz="1100">
                <a:solidFill>
                  <a:schemeClr val="dk1"/>
                </a:solidFill>
                <a:latin typeface="Open Sans"/>
                <a:ea typeface="Open Sans"/>
                <a:cs typeface="Open Sans"/>
                <a:sym typeface="Open Sans"/>
              </a:rPr>
              <a:t>🇨🇦 Canada – Low cost (₹12,536.7)</a:t>
            </a:r>
            <a:endParaRPr b="1" sz="1100">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Low-risk entry point, allowing for gradual market penetration.</a:t>
            </a:r>
            <a:endParaRPr sz="1100">
              <a:solidFill>
                <a:schemeClr val="dk1"/>
              </a:solidFill>
              <a:latin typeface="Open Sans"/>
              <a:ea typeface="Open Sans"/>
              <a:cs typeface="Open Sans"/>
              <a:sym typeface="Open Sans"/>
            </a:endParaRPr>
          </a:p>
          <a:p>
            <a:pPr indent="-298450" lvl="0" marL="457200" marR="0" rtl="0" algn="l">
              <a:lnSpc>
                <a:spcPct val="115000"/>
              </a:lnSpc>
              <a:spcBef>
                <a:spcPts val="0"/>
              </a:spcBef>
              <a:spcAft>
                <a:spcPts val="0"/>
              </a:spcAft>
              <a:buClr>
                <a:schemeClr val="dk1"/>
              </a:buClr>
              <a:buSzPts val="1100"/>
              <a:buFont typeface="Open Sans"/>
              <a:buChar char="●"/>
            </a:pPr>
            <a:r>
              <a:rPr b="1" lang="en-GB" sz="1100">
                <a:solidFill>
                  <a:schemeClr val="dk1"/>
                </a:solidFill>
                <a:latin typeface="Open Sans"/>
                <a:ea typeface="Open Sans"/>
                <a:cs typeface="Open Sans"/>
                <a:sym typeface="Open Sans"/>
              </a:rPr>
              <a:t>🇱🇰 Sri Lanka – Low cost (₹13,775.0)</a:t>
            </a:r>
            <a:endParaRPr b="1" sz="1100">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Affordable entry with opportunities to build brand presence at minimal risk.</a:t>
            </a:r>
            <a:endParaRPr sz="1100">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lang="en-GB" sz="1100">
                <a:solidFill>
                  <a:schemeClr val="dk1"/>
                </a:solidFill>
                <a:latin typeface="Open Sans"/>
                <a:ea typeface="Open Sans"/>
                <a:cs typeface="Open Sans"/>
                <a:sym typeface="Open Sans"/>
              </a:rPr>
              <a:t>Strategic Takeaway:</a:t>
            </a:r>
            <a:endParaRPr b="1" sz="1100">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lang="en-GB" sz="1100">
                <a:solidFill>
                  <a:schemeClr val="dk1"/>
                </a:solidFill>
                <a:latin typeface="Open Sans"/>
                <a:ea typeface="Open Sans"/>
                <a:cs typeface="Open Sans"/>
                <a:sym typeface="Open Sans"/>
              </a:rPr>
              <a:t>While global costs vary widely, targeting low-to-mid cost markets (Canada &amp; Sri Lanka) allows Zomato to expand with minimal financial pressure, while selectively entering high-cost markets (Singapore) with a premium approach ensures profitability.</a:t>
            </a:r>
            <a:endParaRPr b="1" sz="1100">
              <a:solidFill>
                <a:schemeClr val="dk1"/>
              </a:solidFill>
              <a:latin typeface="Open Sans"/>
              <a:ea typeface="Open Sans"/>
              <a:cs typeface="Open Sans"/>
              <a:sym typeface="Open Sans"/>
            </a:endParaRPr>
          </a:p>
        </p:txBody>
      </p:sp>
      <p:pic>
        <p:nvPicPr>
          <p:cNvPr id="198" name="Google Shape;198;p14"/>
          <p:cNvPicPr preferRelativeResize="0"/>
          <p:nvPr/>
        </p:nvPicPr>
        <p:blipFill rotWithShape="1">
          <a:blip r:embed="rId3">
            <a:alphaModFix/>
          </a:blip>
          <a:srcRect b="0" l="0" r="0" t="0"/>
          <a:stretch/>
        </p:blipFill>
        <p:spPr>
          <a:xfrm>
            <a:off x="8361525" y="0"/>
            <a:ext cx="782474" cy="782474"/>
          </a:xfrm>
          <a:prstGeom prst="rect">
            <a:avLst/>
          </a:prstGeom>
          <a:noFill/>
          <a:ln>
            <a:noFill/>
          </a:ln>
        </p:spPr>
      </p:pic>
      <p:pic>
        <p:nvPicPr>
          <p:cNvPr id="199" name="Google Shape;199;p14"/>
          <p:cNvPicPr preferRelativeResize="0"/>
          <p:nvPr/>
        </p:nvPicPr>
        <p:blipFill>
          <a:blip r:embed="rId4">
            <a:alphaModFix/>
          </a:blip>
          <a:stretch>
            <a:fillRect/>
          </a:stretch>
        </p:blipFill>
        <p:spPr>
          <a:xfrm>
            <a:off x="5423675" y="934875"/>
            <a:ext cx="3567924" cy="276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0" y="0"/>
            <a:ext cx="8832300" cy="6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Competitive Positioning: Price Range Distribution</a:t>
            </a:r>
            <a:endParaRPr b="1" sz="2000">
              <a:latin typeface="Open Sans"/>
              <a:ea typeface="Open Sans"/>
              <a:cs typeface="Open Sans"/>
              <a:sym typeface="Open Sans"/>
            </a:endParaRPr>
          </a:p>
        </p:txBody>
      </p:sp>
      <p:sp>
        <p:nvSpPr>
          <p:cNvPr id="205" name="Google Shape;205;p15"/>
          <p:cNvSpPr txBox="1"/>
          <p:nvPr/>
        </p:nvSpPr>
        <p:spPr>
          <a:xfrm>
            <a:off x="162275" y="465400"/>
            <a:ext cx="5090700" cy="467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rPr b="1" i="0" lang="en-GB" sz="1100" u="none" cap="none" strike="noStrike">
                <a:solidFill>
                  <a:schemeClr val="dk1"/>
                </a:solidFill>
                <a:latin typeface="Open Sans"/>
                <a:ea typeface="Open Sans"/>
                <a:cs typeface="Open Sans"/>
                <a:sym typeface="Open Sans"/>
              </a:rPr>
              <a:t>Recommendation: </a:t>
            </a:r>
            <a:r>
              <a:rPr b="0" i="0" lang="en-GB" sz="1100" u="none" cap="none" strike="noStrike">
                <a:solidFill>
                  <a:schemeClr val="dk1"/>
                </a:solidFill>
                <a:latin typeface="Open Sans"/>
                <a:ea typeface="Open Sans"/>
                <a:cs typeface="Open Sans"/>
                <a:sym typeface="Open Sans"/>
              </a:rPr>
              <a:t>Analyzing the distribution of restaurants by price range in target countries to identify underserved segments.</a:t>
            </a:r>
            <a:endParaRPr b="0" i="0" sz="11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120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Analytical Insight:</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0" i="0" lang="en-GB" sz="1100" u="none" cap="none" strike="noStrike">
                <a:solidFill>
                  <a:schemeClr val="dk1"/>
                </a:solidFill>
                <a:latin typeface="Open Sans"/>
                <a:ea typeface="Open Sans"/>
                <a:cs typeface="Open Sans"/>
                <a:sym typeface="Open Sans"/>
              </a:rPr>
              <a:t>The bar chart reveals country-specific variations in restaurant price range distribution, indicating opportunities to target underserved price segments.</a:t>
            </a:r>
            <a:endParaRPr b="0"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298450" lvl="0" marL="457200" marR="0" rtl="0" algn="l">
              <a:lnSpc>
                <a:spcPct val="115000"/>
              </a:lnSpc>
              <a:spcBef>
                <a:spcPts val="120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Business Impact</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Targeted market entry based on local price dynamics</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Optimized pricing strategies for new openings</a:t>
            </a:r>
            <a:endParaRPr b="1" i="0" sz="1100" u="none" cap="none" strike="noStrike">
              <a:solidFill>
                <a:schemeClr val="dk1"/>
              </a:solidFill>
              <a:latin typeface="Open Sans"/>
              <a:ea typeface="Open Sans"/>
              <a:cs typeface="Open Sans"/>
              <a:sym typeface="Open Sans"/>
            </a:endParaRPr>
          </a:p>
          <a:p>
            <a:pPr indent="-298450" lvl="1" marL="914400" marR="0" rtl="0" algn="l">
              <a:lnSpc>
                <a:spcPct val="115000"/>
              </a:lnSpc>
              <a:spcBef>
                <a:spcPts val="0"/>
              </a:spcBef>
              <a:spcAft>
                <a:spcPts val="0"/>
              </a:spcAft>
              <a:buClr>
                <a:schemeClr val="dk1"/>
              </a:buClr>
              <a:buSzPts val="1100"/>
              <a:buFont typeface="Open Sans"/>
              <a:buChar char="○"/>
            </a:pPr>
            <a:r>
              <a:rPr b="1" i="0" lang="en-GB" sz="1100" u="none" cap="none" strike="noStrike">
                <a:solidFill>
                  <a:schemeClr val="dk1"/>
                </a:solidFill>
                <a:latin typeface="Open Sans"/>
                <a:ea typeface="Open Sans"/>
                <a:cs typeface="Open Sans"/>
                <a:sym typeface="Open Sans"/>
              </a:rPr>
              <a:t>Competitive positioning tailored to regional demand</a:t>
            </a:r>
            <a:endParaRPr b="1"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Open Sans"/>
              <a:ea typeface="Open Sans"/>
              <a:cs typeface="Open Sans"/>
              <a:sym typeface="Open Sans"/>
            </a:endParaRPr>
          </a:p>
        </p:txBody>
      </p:sp>
      <p:pic>
        <p:nvPicPr>
          <p:cNvPr id="206" name="Google Shape;206;p15"/>
          <p:cNvPicPr preferRelativeResize="0"/>
          <p:nvPr/>
        </p:nvPicPr>
        <p:blipFill rotWithShape="1">
          <a:blip r:embed="rId3">
            <a:alphaModFix/>
          </a:blip>
          <a:srcRect b="0" l="0" r="0" t="0"/>
          <a:stretch/>
        </p:blipFill>
        <p:spPr>
          <a:xfrm>
            <a:off x="5310275" y="1033500"/>
            <a:ext cx="3681324" cy="3109601"/>
          </a:xfrm>
          <a:prstGeom prst="rect">
            <a:avLst/>
          </a:prstGeom>
          <a:noFill/>
          <a:ln>
            <a:noFill/>
          </a:ln>
        </p:spPr>
      </p:pic>
      <p:pic>
        <p:nvPicPr>
          <p:cNvPr id="207" name="Google Shape;207;p15"/>
          <p:cNvPicPr preferRelativeResize="0"/>
          <p:nvPr/>
        </p:nvPicPr>
        <p:blipFill rotWithShape="1">
          <a:blip r:embed="rId4">
            <a:alphaModFix/>
          </a:blip>
          <a:srcRect b="0" l="0" r="0" t="0"/>
          <a:stretch/>
        </p:blipFill>
        <p:spPr>
          <a:xfrm>
            <a:off x="8374875" y="0"/>
            <a:ext cx="769126" cy="769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pic>
        <p:nvPicPr>
          <p:cNvPr id="212" name="Google Shape;212;p16"/>
          <p:cNvPicPr preferRelativeResize="0"/>
          <p:nvPr/>
        </p:nvPicPr>
        <p:blipFill rotWithShape="1">
          <a:blip r:embed="rId3">
            <a:alphaModFix/>
          </a:blip>
          <a:srcRect b="0" l="0" r="0" t="0"/>
          <a:stretch/>
        </p:blipFill>
        <p:spPr>
          <a:xfrm>
            <a:off x="8225325" y="0"/>
            <a:ext cx="918676" cy="918676"/>
          </a:xfrm>
          <a:prstGeom prst="rect">
            <a:avLst/>
          </a:prstGeom>
          <a:noFill/>
          <a:ln>
            <a:noFill/>
          </a:ln>
        </p:spPr>
      </p:pic>
      <p:pic>
        <p:nvPicPr>
          <p:cNvPr id="213" name="Google Shape;213;p16"/>
          <p:cNvPicPr preferRelativeResize="0"/>
          <p:nvPr/>
        </p:nvPicPr>
        <p:blipFill>
          <a:blip r:embed="rId4">
            <a:alphaModFix/>
          </a:blip>
          <a:stretch>
            <a:fillRect/>
          </a:stretch>
        </p:blipFill>
        <p:spPr>
          <a:xfrm>
            <a:off x="1905000" y="152400"/>
            <a:ext cx="5495881"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3761ec5264f_0_1"/>
          <p:cNvSpPr txBox="1"/>
          <p:nvPr>
            <p:ph type="ctrTitle"/>
          </p:nvPr>
        </p:nvSpPr>
        <p:spPr>
          <a:xfrm>
            <a:off x="122850" y="1054875"/>
            <a:ext cx="5095500" cy="253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990"/>
              <a:buNone/>
            </a:pPr>
            <a:r>
              <a:rPr b="1" lang="en-GB" sz="2050">
                <a:latin typeface="Open Sans"/>
                <a:ea typeface="Open Sans"/>
                <a:cs typeface="Open Sans"/>
                <a:sym typeface="Open Sans"/>
              </a:rPr>
              <a:t>Problem Statement</a:t>
            </a:r>
            <a:endParaRPr b="1" sz="2050">
              <a:latin typeface="Open Sans"/>
              <a:ea typeface="Open Sans"/>
              <a:cs typeface="Open Sans"/>
              <a:sym typeface="Open Sans"/>
            </a:endParaRPr>
          </a:p>
          <a:p>
            <a:pPr indent="0" lvl="0" marL="0" rtl="0" algn="l">
              <a:lnSpc>
                <a:spcPct val="100000"/>
              </a:lnSpc>
              <a:spcBef>
                <a:spcPts val="0"/>
              </a:spcBef>
              <a:spcAft>
                <a:spcPts val="0"/>
              </a:spcAft>
              <a:buSzPts val="990"/>
              <a:buNone/>
            </a:pPr>
            <a:r>
              <a:t/>
            </a:r>
            <a:endParaRPr sz="2050">
              <a:latin typeface="Open Sans"/>
              <a:ea typeface="Open Sans"/>
              <a:cs typeface="Open Sans"/>
              <a:sym typeface="Open Sans"/>
            </a:endParaRPr>
          </a:p>
          <a:p>
            <a:pPr indent="0" lvl="0" marL="0" rtl="0" algn="l">
              <a:lnSpc>
                <a:spcPct val="100000"/>
              </a:lnSpc>
              <a:spcBef>
                <a:spcPts val="0"/>
              </a:spcBef>
              <a:spcAft>
                <a:spcPts val="0"/>
              </a:spcAft>
              <a:buSzPts val="990"/>
              <a:buNone/>
            </a:pPr>
            <a:r>
              <a:rPr lang="en-GB" sz="1850">
                <a:latin typeface="Open Sans"/>
                <a:ea typeface="Open Sans"/>
                <a:cs typeface="Open Sans"/>
                <a:sym typeface="Open Sans"/>
              </a:rPr>
              <a:t>Identify high-potential locations and strategies for Zomato’s new restaurant openings using data-driven analysis.</a:t>
            </a:r>
            <a:endParaRPr sz="1850">
              <a:latin typeface="Open Sans"/>
              <a:ea typeface="Open Sans"/>
              <a:cs typeface="Open Sans"/>
              <a:sym typeface="Open Sans"/>
            </a:endParaRPr>
          </a:p>
          <a:p>
            <a:pPr indent="0" lvl="0" marL="0" rtl="0" algn="ctr">
              <a:lnSpc>
                <a:spcPct val="100000"/>
              </a:lnSpc>
              <a:spcBef>
                <a:spcPts val="0"/>
              </a:spcBef>
              <a:spcAft>
                <a:spcPts val="0"/>
              </a:spcAft>
              <a:buSzPts val="990"/>
              <a:buNone/>
            </a:pPr>
            <a:r>
              <a:t/>
            </a:r>
            <a:endParaRPr b="1" sz="2050">
              <a:latin typeface="Open Sans"/>
              <a:ea typeface="Open Sans"/>
              <a:cs typeface="Open Sans"/>
              <a:sym typeface="Open Sans"/>
            </a:endParaRPr>
          </a:p>
        </p:txBody>
      </p:sp>
      <p:pic>
        <p:nvPicPr>
          <p:cNvPr descr="Zomato problem statement" id="63" name="Google Shape;63;g3761ec5264f_0_1"/>
          <p:cNvPicPr preferRelativeResize="0"/>
          <p:nvPr/>
        </p:nvPicPr>
        <p:blipFill rotWithShape="1">
          <a:blip r:embed="rId3">
            <a:alphaModFix/>
          </a:blip>
          <a:srcRect b="0" l="0" r="0" t="0"/>
          <a:stretch/>
        </p:blipFill>
        <p:spPr>
          <a:xfrm>
            <a:off x="5294550" y="887724"/>
            <a:ext cx="3773251" cy="3773251"/>
          </a:xfrm>
          <a:prstGeom prst="rect">
            <a:avLst/>
          </a:prstGeom>
          <a:noFill/>
          <a:ln>
            <a:noFill/>
          </a:ln>
        </p:spPr>
      </p:pic>
      <p:pic>
        <p:nvPicPr>
          <p:cNvPr id="64" name="Google Shape;64;g3761ec5264f_0_1"/>
          <p:cNvPicPr preferRelativeResize="0"/>
          <p:nvPr/>
        </p:nvPicPr>
        <p:blipFill rotWithShape="1">
          <a:blip r:embed="rId4">
            <a:alphaModFix/>
          </a:blip>
          <a:srcRect b="0" l="0" r="0" t="0"/>
          <a:stretch/>
        </p:blipFill>
        <p:spPr>
          <a:xfrm>
            <a:off x="8294750" y="0"/>
            <a:ext cx="849249" cy="8492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title"/>
          </p:nvPr>
        </p:nvSpPr>
        <p:spPr>
          <a:xfrm>
            <a:off x="0" y="0"/>
            <a:ext cx="8624100" cy="756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GB" sz="2020">
                <a:latin typeface="Open Sans"/>
                <a:ea typeface="Open Sans"/>
                <a:cs typeface="Open Sans"/>
                <a:sym typeface="Open Sans"/>
              </a:rPr>
              <a:t>Conclusion</a:t>
            </a:r>
            <a:endParaRPr b="1" sz="2020">
              <a:latin typeface="Open Sans"/>
              <a:ea typeface="Open Sans"/>
              <a:cs typeface="Open Sans"/>
              <a:sym typeface="Open Sans"/>
            </a:endParaRPr>
          </a:p>
        </p:txBody>
      </p:sp>
      <p:sp>
        <p:nvSpPr>
          <p:cNvPr id="219" name="Google Shape;219;p17"/>
          <p:cNvSpPr txBox="1"/>
          <p:nvPr>
            <p:ph idx="1" type="body"/>
          </p:nvPr>
        </p:nvSpPr>
        <p:spPr>
          <a:xfrm>
            <a:off x="163650" y="806500"/>
            <a:ext cx="8808600" cy="18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Open Sans"/>
                <a:ea typeface="Open Sans"/>
                <a:cs typeface="Open Sans"/>
                <a:sym typeface="Open Sans"/>
              </a:rPr>
              <a:t>Our analysis outlines a clear roadmap for </a:t>
            </a:r>
            <a:r>
              <a:rPr b="1" lang="en-GB" sz="1100">
                <a:solidFill>
                  <a:schemeClr val="dk1"/>
                </a:solidFill>
                <a:latin typeface="Open Sans"/>
                <a:ea typeface="Open Sans"/>
                <a:cs typeface="Open Sans"/>
                <a:sym typeface="Open Sans"/>
              </a:rPr>
              <a:t>Zomato’s</a:t>
            </a:r>
            <a:r>
              <a:rPr lang="en-GB" sz="1100">
                <a:solidFill>
                  <a:schemeClr val="dk1"/>
                </a:solidFill>
                <a:latin typeface="Open Sans"/>
                <a:ea typeface="Open Sans"/>
                <a:cs typeface="Open Sans"/>
                <a:sym typeface="Open Sans"/>
              </a:rPr>
              <a:t> strategic expansion into high-potential yet less competitive markets—namely </a:t>
            </a:r>
            <a:r>
              <a:rPr b="1" lang="en-GB" sz="1100">
                <a:solidFill>
                  <a:schemeClr val="dk1"/>
                </a:solidFill>
                <a:latin typeface="Open Sans"/>
                <a:ea typeface="Open Sans"/>
                <a:cs typeface="Open Sans"/>
                <a:sym typeface="Open Sans"/>
              </a:rPr>
              <a:t>Canada, Singapore, Sri Lanka, and Australia</a:t>
            </a:r>
            <a:r>
              <a:rPr lang="en-GB" sz="1100">
                <a:solidFill>
                  <a:schemeClr val="dk1"/>
                </a:solidFill>
                <a:latin typeface="Open Sans"/>
                <a:ea typeface="Open Sans"/>
                <a:cs typeface="Open Sans"/>
                <a:sym typeface="Open Sans"/>
              </a:rPr>
              <a:t>. Success in these markets will hinge on launching with </a:t>
            </a:r>
            <a:r>
              <a:rPr b="1" lang="en-GB" sz="1100">
                <a:solidFill>
                  <a:schemeClr val="dk1"/>
                </a:solidFill>
                <a:latin typeface="Open Sans"/>
                <a:ea typeface="Open Sans"/>
                <a:cs typeface="Open Sans"/>
                <a:sym typeface="Open Sans"/>
              </a:rPr>
              <a:t>online delivery </a:t>
            </a:r>
            <a:r>
              <a:rPr lang="en-GB" sz="1100">
                <a:solidFill>
                  <a:schemeClr val="dk1"/>
                </a:solidFill>
                <a:latin typeface="Open Sans"/>
                <a:ea typeface="Open Sans"/>
                <a:cs typeface="Open Sans"/>
                <a:sym typeface="Open Sans"/>
              </a:rPr>
              <a:t>and </a:t>
            </a:r>
            <a:r>
              <a:rPr b="1" lang="en-GB" sz="1100">
                <a:solidFill>
                  <a:schemeClr val="dk1"/>
                </a:solidFill>
                <a:latin typeface="Open Sans"/>
                <a:ea typeface="Open Sans"/>
                <a:cs typeface="Open Sans"/>
                <a:sym typeface="Open Sans"/>
              </a:rPr>
              <a:t>table booking</a:t>
            </a:r>
            <a:r>
              <a:rPr lang="en-GB" sz="1100">
                <a:solidFill>
                  <a:schemeClr val="dk1"/>
                </a:solidFill>
                <a:latin typeface="Open Sans"/>
                <a:ea typeface="Open Sans"/>
                <a:cs typeface="Open Sans"/>
                <a:sym typeface="Open Sans"/>
              </a:rPr>
              <a:t> capabilities, which are proven to drive higher customer satisfaction and ratings. Aligning offerings with globally popular cuisines such as </a:t>
            </a:r>
            <a:r>
              <a:rPr b="1" lang="en-GB" sz="1100">
                <a:solidFill>
                  <a:schemeClr val="dk1"/>
                </a:solidFill>
                <a:latin typeface="Open Sans"/>
                <a:ea typeface="Open Sans"/>
                <a:cs typeface="Open Sans"/>
                <a:sym typeface="Open Sans"/>
              </a:rPr>
              <a:t>American, Steak, Seafood, and Italian</a:t>
            </a:r>
            <a:r>
              <a:rPr lang="en-GB" sz="1100">
                <a:solidFill>
                  <a:schemeClr val="dk1"/>
                </a:solidFill>
                <a:latin typeface="Open Sans"/>
                <a:ea typeface="Open Sans"/>
                <a:cs typeface="Open Sans"/>
                <a:sym typeface="Open Sans"/>
              </a:rPr>
              <a:t> will further enhance initial market traction. </a:t>
            </a:r>
            <a:r>
              <a:rPr b="1" lang="en-GB" sz="1100">
                <a:solidFill>
                  <a:schemeClr val="dk1"/>
                </a:solidFill>
                <a:latin typeface="Open Sans"/>
                <a:ea typeface="Open Sans"/>
                <a:cs typeface="Open Sans"/>
                <a:sym typeface="Open Sans"/>
              </a:rPr>
              <a:t>Importantly, data confirms that value and quality, not higher pricing, foster customer loyalty</a:t>
            </a:r>
            <a:r>
              <a:rPr lang="en-GB" sz="1100">
                <a:solidFill>
                  <a:schemeClr val="dk1"/>
                </a:solidFill>
                <a:latin typeface="Open Sans"/>
                <a:ea typeface="Open Sans"/>
                <a:cs typeface="Open Sans"/>
                <a:sym typeface="Open Sans"/>
              </a:rPr>
              <a:t>. Finally, adapting to each country’s unique expenditure landscape will be critical for sustaining profitability and operational efficiency.</a:t>
            </a:r>
            <a:endParaRPr sz="11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b="1" lang="en-GB" sz="1100">
                <a:solidFill>
                  <a:schemeClr val="dk1"/>
                </a:solidFill>
                <a:latin typeface="Open Sans"/>
                <a:ea typeface="Open Sans"/>
                <a:cs typeface="Open Sans"/>
                <a:sym typeface="Open Sans"/>
              </a:rPr>
              <a:t> </a:t>
            </a:r>
            <a:endParaRPr b="1" sz="11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SzPts val="1800"/>
              <a:buNone/>
            </a:pPr>
            <a:r>
              <a:t/>
            </a:r>
            <a:endParaRPr sz="1100">
              <a:solidFill>
                <a:schemeClr val="dk1"/>
              </a:solidFill>
              <a:latin typeface="Open Sans"/>
              <a:ea typeface="Open Sans"/>
              <a:cs typeface="Open Sans"/>
              <a:sym typeface="Open Sans"/>
            </a:endParaRPr>
          </a:p>
        </p:txBody>
      </p:sp>
      <p:pic>
        <p:nvPicPr>
          <p:cNvPr id="220" name="Google Shape;220;p17"/>
          <p:cNvPicPr preferRelativeResize="0"/>
          <p:nvPr/>
        </p:nvPicPr>
        <p:blipFill rotWithShape="1">
          <a:blip r:embed="rId3">
            <a:alphaModFix/>
          </a:blip>
          <a:srcRect b="0" l="0" r="0" t="0"/>
          <a:stretch/>
        </p:blipFill>
        <p:spPr>
          <a:xfrm>
            <a:off x="5320750" y="2468575"/>
            <a:ext cx="3823252" cy="2672548"/>
          </a:xfrm>
          <a:prstGeom prst="rect">
            <a:avLst/>
          </a:prstGeom>
          <a:noFill/>
          <a:ln>
            <a:noFill/>
          </a:ln>
        </p:spPr>
      </p:pic>
      <p:pic>
        <p:nvPicPr>
          <p:cNvPr id="221" name="Google Shape;221;p17"/>
          <p:cNvPicPr preferRelativeResize="0"/>
          <p:nvPr/>
        </p:nvPicPr>
        <p:blipFill rotWithShape="1">
          <a:blip r:embed="rId4">
            <a:alphaModFix/>
          </a:blip>
          <a:srcRect b="0" l="0" r="0" t="0"/>
          <a:stretch/>
        </p:blipFill>
        <p:spPr>
          <a:xfrm>
            <a:off x="8337500" y="0"/>
            <a:ext cx="806502" cy="806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8"/>
          <p:cNvSpPr txBox="1"/>
          <p:nvPr>
            <p:ph type="title"/>
          </p:nvPr>
        </p:nvSpPr>
        <p:spPr>
          <a:xfrm>
            <a:off x="23725" y="0"/>
            <a:ext cx="8808600" cy="764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GB" sz="2020">
                <a:latin typeface="Open Sans"/>
                <a:ea typeface="Open Sans"/>
                <a:cs typeface="Open Sans"/>
                <a:sym typeface="Open Sans"/>
              </a:rPr>
              <a:t>Acknowledgements and References</a:t>
            </a:r>
            <a:endParaRPr b="1" sz="2020">
              <a:latin typeface="Open Sans"/>
              <a:ea typeface="Open Sans"/>
              <a:cs typeface="Open Sans"/>
              <a:sym typeface="Open Sans"/>
            </a:endParaRPr>
          </a:p>
        </p:txBody>
      </p:sp>
      <p:sp>
        <p:nvSpPr>
          <p:cNvPr id="227" name="Google Shape;227;p18"/>
          <p:cNvSpPr txBox="1"/>
          <p:nvPr>
            <p:ph idx="1" type="body"/>
          </p:nvPr>
        </p:nvSpPr>
        <p:spPr>
          <a:xfrm>
            <a:off x="163650" y="723525"/>
            <a:ext cx="8808600" cy="42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800"/>
              <a:buNone/>
            </a:pPr>
            <a:r>
              <a:rPr b="1" lang="en-GB" sz="1200">
                <a:solidFill>
                  <a:schemeClr val="dk1"/>
                </a:solidFill>
                <a:latin typeface="Open Sans"/>
                <a:ea typeface="Open Sans"/>
                <a:cs typeface="Open Sans"/>
                <a:sym typeface="Open Sans"/>
              </a:rPr>
              <a:t>Acknowledgements:</a:t>
            </a:r>
            <a:endParaRPr b="1" sz="12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SzPts val="1800"/>
              <a:buNone/>
            </a:pPr>
            <a:r>
              <a:rPr lang="en-GB" sz="1200">
                <a:solidFill>
                  <a:schemeClr val="dk1"/>
                </a:solidFill>
                <a:latin typeface="Open Sans"/>
                <a:ea typeface="Open Sans"/>
                <a:cs typeface="Open Sans"/>
                <a:sym typeface="Open Sans"/>
              </a:rPr>
              <a:t>I would like to extend my sincere gratitude to my mentors, Mr. Vijay Chandra Raj and Mr. Akhileswar Reddy, for their invaluable guidance and support throughout this project. Their insights and expertise were instrumental in shaping this analysis.</a:t>
            </a:r>
            <a:endParaRPr sz="12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SzPts val="1800"/>
              <a:buNone/>
            </a:pPr>
            <a:r>
              <a:rPr b="1" lang="en-GB" sz="1200">
                <a:solidFill>
                  <a:schemeClr val="dk1"/>
                </a:solidFill>
                <a:latin typeface="Open Sans"/>
                <a:ea typeface="Open Sans"/>
                <a:cs typeface="Open Sans"/>
                <a:sym typeface="Open Sans"/>
              </a:rPr>
              <a:t>References:</a:t>
            </a:r>
            <a:endParaRPr b="1" sz="1200">
              <a:solidFill>
                <a:schemeClr val="dk1"/>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Zomato Expansion Strategy Data (Internal Data Source)</a:t>
            </a:r>
            <a:endParaRPr sz="12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SzPts val="1800"/>
              <a:buNone/>
            </a:pPr>
            <a:r>
              <a:t/>
            </a:r>
            <a:endParaRPr sz="1200">
              <a:solidFill>
                <a:schemeClr val="dk1"/>
              </a:solidFill>
              <a:latin typeface="Open Sans"/>
              <a:ea typeface="Open Sans"/>
              <a:cs typeface="Open Sans"/>
              <a:sym typeface="Open Sans"/>
            </a:endParaRPr>
          </a:p>
        </p:txBody>
      </p:sp>
      <p:pic>
        <p:nvPicPr>
          <p:cNvPr descr="Generate a cartoon zomato image where,it is saying good bye will meet soon" id="228" name="Google Shape;228;p18"/>
          <p:cNvPicPr preferRelativeResize="0"/>
          <p:nvPr/>
        </p:nvPicPr>
        <p:blipFill rotWithShape="1">
          <a:blip r:embed="rId3">
            <a:alphaModFix/>
          </a:blip>
          <a:srcRect b="0" l="0" r="0" t="0"/>
          <a:stretch/>
        </p:blipFill>
        <p:spPr>
          <a:xfrm>
            <a:off x="5188900" y="2749350"/>
            <a:ext cx="3955100" cy="2394151"/>
          </a:xfrm>
          <a:prstGeom prst="rect">
            <a:avLst/>
          </a:prstGeom>
          <a:noFill/>
          <a:ln>
            <a:noFill/>
          </a:ln>
        </p:spPr>
      </p:pic>
      <p:pic>
        <p:nvPicPr>
          <p:cNvPr id="229" name="Google Shape;229;p18"/>
          <p:cNvPicPr preferRelativeResize="0"/>
          <p:nvPr/>
        </p:nvPicPr>
        <p:blipFill rotWithShape="1">
          <a:blip r:embed="rId4">
            <a:alphaModFix/>
          </a:blip>
          <a:srcRect b="0" l="0" r="0" t="0"/>
          <a:stretch/>
        </p:blipFill>
        <p:spPr>
          <a:xfrm>
            <a:off x="8214650" y="0"/>
            <a:ext cx="929352" cy="9293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0" y="77450"/>
            <a:ext cx="8832300" cy="59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20">
                <a:latin typeface="Open Sans"/>
                <a:ea typeface="Open Sans"/>
                <a:cs typeface="Open Sans"/>
                <a:sym typeface="Open Sans"/>
              </a:rPr>
              <a:t>Zomato: Strategic Expansion Roadmap</a:t>
            </a:r>
            <a:endParaRPr b="1" sz="2020">
              <a:latin typeface="Open Sans"/>
              <a:ea typeface="Open Sans"/>
              <a:cs typeface="Open Sans"/>
              <a:sym typeface="Open Sans"/>
            </a:endParaRPr>
          </a:p>
        </p:txBody>
      </p:sp>
      <p:pic>
        <p:nvPicPr>
          <p:cNvPr id="70" name="Google Shape;70;p2"/>
          <p:cNvPicPr preferRelativeResize="0"/>
          <p:nvPr/>
        </p:nvPicPr>
        <p:blipFill rotWithShape="1">
          <a:blip r:embed="rId3">
            <a:alphaModFix/>
          </a:blip>
          <a:srcRect b="0" l="0" r="0" t="0"/>
          <a:stretch/>
        </p:blipFill>
        <p:spPr>
          <a:xfrm>
            <a:off x="397850" y="1189100"/>
            <a:ext cx="3416401" cy="3416401"/>
          </a:xfrm>
          <a:prstGeom prst="rect">
            <a:avLst/>
          </a:prstGeom>
          <a:noFill/>
          <a:ln>
            <a:noFill/>
          </a:ln>
        </p:spPr>
      </p:pic>
      <p:sp>
        <p:nvSpPr>
          <p:cNvPr id="71" name="Google Shape;71;p2"/>
          <p:cNvSpPr txBox="1"/>
          <p:nvPr/>
        </p:nvSpPr>
        <p:spPr>
          <a:xfrm>
            <a:off x="4587200" y="1189100"/>
            <a:ext cx="4172400" cy="360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300"/>
              <a:buFont typeface="Arial"/>
              <a:buNone/>
            </a:pPr>
            <a:r>
              <a:rPr b="1" i="0" lang="en-GB" sz="1300" u="none" cap="none" strike="noStrike">
                <a:solidFill>
                  <a:schemeClr val="dk1"/>
                </a:solidFill>
                <a:latin typeface="Open Sans"/>
                <a:ea typeface="Open Sans"/>
                <a:cs typeface="Open Sans"/>
                <a:sym typeface="Open Sans"/>
              </a:rPr>
              <a:t>Where should Zomato expand next?</a:t>
            </a:r>
            <a:endParaRPr b="1" i="0" sz="13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Australia,Sri Lanka,Singapore,Canada</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Target high-potential, underserved markets</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Focus on low competition and unmet demand</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Opportunity in online delivery gaps and mid-range ratings</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p:txBody>
      </p:sp>
      <p:pic>
        <p:nvPicPr>
          <p:cNvPr id="72" name="Google Shape;72;p2"/>
          <p:cNvPicPr preferRelativeResize="0"/>
          <p:nvPr/>
        </p:nvPicPr>
        <p:blipFill rotWithShape="1">
          <a:blip r:embed="rId4">
            <a:alphaModFix/>
          </a:blip>
          <a:srcRect b="0" l="0" r="0" t="0"/>
          <a:stretch/>
        </p:blipFill>
        <p:spPr>
          <a:xfrm>
            <a:off x="8281400" y="0"/>
            <a:ext cx="862602" cy="862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0" y="0"/>
            <a:ext cx="8832300" cy="670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GB" sz="2020">
                <a:latin typeface="Open Sans"/>
                <a:ea typeface="Open Sans"/>
                <a:cs typeface="Open Sans"/>
                <a:sym typeface="Open Sans"/>
              </a:rPr>
              <a:t>Data at a Glance: Fueling Strategic Decisions</a:t>
            </a:r>
            <a:endParaRPr b="1" sz="2020">
              <a:latin typeface="Open Sans"/>
              <a:ea typeface="Open Sans"/>
              <a:cs typeface="Open Sans"/>
              <a:sym typeface="Open Sans"/>
            </a:endParaRPr>
          </a:p>
        </p:txBody>
      </p:sp>
      <p:sp>
        <p:nvSpPr>
          <p:cNvPr id="78" name="Google Shape;78;p3"/>
          <p:cNvSpPr txBox="1"/>
          <p:nvPr/>
        </p:nvSpPr>
        <p:spPr>
          <a:xfrm>
            <a:off x="321900" y="859025"/>
            <a:ext cx="8347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Open Sans Medium"/>
                <a:ea typeface="Open Sans Medium"/>
                <a:cs typeface="Open Sans Medium"/>
                <a:sym typeface="Open Sans Medium"/>
              </a:rPr>
              <a:t>Our analysis is built upon a robust dataset providing comprehensive insights into Zomato's operations and the global restaurant landscape.</a:t>
            </a:r>
            <a:endParaRPr b="0" i="0" sz="1200" u="none" cap="none" strike="noStrike">
              <a:solidFill>
                <a:schemeClr val="dk1"/>
              </a:solidFill>
              <a:latin typeface="Open Sans Medium"/>
              <a:ea typeface="Open Sans Medium"/>
              <a:cs typeface="Open Sans Medium"/>
              <a:sym typeface="Open Sans Medium"/>
            </a:endParaRPr>
          </a:p>
        </p:txBody>
      </p:sp>
      <p:sp>
        <p:nvSpPr>
          <p:cNvPr id="79" name="Google Shape;79;p3"/>
          <p:cNvSpPr txBox="1"/>
          <p:nvPr/>
        </p:nvSpPr>
        <p:spPr>
          <a:xfrm>
            <a:off x="400300" y="1664800"/>
            <a:ext cx="5506200" cy="3025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2 datasets: Restaurant data &amp; Country descriptions</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20+ features including Ratings, Cuisines, Delivery</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Cleaned nulls (e.g., missing cuisines filled as "North Indian")</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No duplicate values found</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00000"/>
              </a:lnSpc>
              <a:spcBef>
                <a:spcPts val="1200"/>
              </a:spcBef>
              <a:spcAft>
                <a:spcPts val="0"/>
              </a:spcAft>
              <a:buClr>
                <a:schemeClr val="dk1"/>
              </a:buClr>
              <a:buSzPts val="1200"/>
              <a:buFont typeface="Open Sans"/>
              <a:buChar char="●"/>
            </a:pPr>
            <a:r>
              <a:rPr b="0" i="0" lang="en-GB" sz="1200" u="none" cap="none" strike="noStrike">
                <a:solidFill>
                  <a:schemeClr val="dk1"/>
                </a:solidFill>
                <a:latin typeface="Open Sans"/>
                <a:ea typeface="Open Sans"/>
                <a:cs typeface="Open Sans"/>
                <a:sym typeface="Open Sans"/>
              </a:rPr>
              <a:t>Created additional fields for analysis (e.g., Cost in INR)</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p:txBody>
      </p:sp>
      <p:pic>
        <p:nvPicPr>
          <p:cNvPr id="80" name="Google Shape;80;p3"/>
          <p:cNvPicPr preferRelativeResize="0"/>
          <p:nvPr/>
        </p:nvPicPr>
        <p:blipFill rotWithShape="1">
          <a:blip r:embed="rId3">
            <a:alphaModFix/>
          </a:blip>
          <a:srcRect b="4856" l="0" r="0" t="4865"/>
          <a:stretch/>
        </p:blipFill>
        <p:spPr>
          <a:xfrm>
            <a:off x="5906500" y="1923600"/>
            <a:ext cx="3018600" cy="1484949"/>
          </a:xfrm>
          <a:prstGeom prst="rect">
            <a:avLst/>
          </a:prstGeom>
          <a:noFill/>
          <a:ln>
            <a:noFill/>
          </a:ln>
        </p:spPr>
      </p:pic>
      <p:pic>
        <p:nvPicPr>
          <p:cNvPr id="81" name="Google Shape;81;p3"/>
          <p:cNvPicPr preferRelativeResize="0"/>
          <p:nvPr/>
        </p:nvPicPr>
        <p:blipFill rotWithShape="1">
          <a:blip r:embed="rId4">
            <a:alphaModFix/>
          </a:blip>
          <a:srcRect b="0" l="0" r="0" t="0"/>
          <a:stretch/>
        </p:blipFill>
        <p:spPr>
          <a:xfrm>
            <a:off x="8284975" y="0"/>
            <a:ext cx="859023" cy="859023"/>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0" y="0"/>
            <a:ext cx="8832300" cy="654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GB" sz="2020">
                <a:latin typeface="Open Sans"/>
                <a:ea typeface="Open Sans"/>
                <a:cs typeface="Open Sans"/>
                <a:sym typeface="Open Sans"/>
              </a:rPr>
              <a:t>Our Analytical Approach</a:t>
            </a:r>
            <a:endParaRPr b="1" sz="2020">
              <a:latin typeface="Open Sans"/>
              <a:ea typeface="Open Sans"/>
              <a:cs typeface="Open Sans"/>
              <a:sym typeface="Open Sans"/>
            </a:endParaRPr>
          </a:p>
        </p:txBody>
      </p:sp>
      <p:sp>
        <p:nvSpPr>
          <p:cNvPr id="87" name="Google Shape;87;p4"/>
          <p:cNvSpPr txBox="1"/>
          <p:nvPr/>
        </p:nvSpPr>
        <p:spPr>
          <a:xfrm>
            <a:off x="138875" y="1189750"/>
            <a:ext cx="7883400" cy="347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    Phase 1: Building a Strong Data Foundation</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Data Acquisition:</a:t>
            </a:r>
            <a:r>
              <a:rPr b="0" i="0" lang="en-GB" sz="1200" u="none" cap="none" strike="noStrike">
                <a:solidFill>
                  <a:schemeClr val="dk1"/>
                </a:solidFill>
                <a:latin typeface="Open Sans"/>
                <a:ea typeface="Open Sans"/>
                <a:cs typeface="Open Sans"/>
                <a:sym typeface="Open Sans"/>
              </a:rPr>
              <a:t> Collected comprehensive Zomato and market data from multiple sources.</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Data Cleaning: </a:t>
            </a:r>
            <a:r>
              <a:rPr b="0" i="0" lang="en-GB" sz="1200" u="none" cap="none" strike="noStrike">
                <a:solidFill>
                  <a:schemeClr val="dk1"/>
                </a:solidFill>
                <a:latin typeface="Open Sans"/>
                <a:ea typeface="Open Sans"/>
                <a:cs typeface="Open Sans"/>
                <a:sym typeface="Open Sans"/>
              </a:rPr>
              <a:t>Ensured integrity by removing duplicates and addressing missing values, standardizing for accuracy.</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Data Enrichment: </a:t>
            </a:r>
            <a:r>
              <a:rPr b="0" i="0" lang="en-GB" sz="1200" u="none" cap="none" strike="noStrike">
                <a:solidFill>
                  <a:schemeClr val="dk1"/>
                </a:solidFill>
                <a:latin typeface="Open Sans"/>
                <a:ea typeface="Open Sans"/>
                <a:cs typeface="Open Sans"/>
                <a:sym typeface="Open Sans"/>
              </a:rPr>
              <a:t>Integrated datasets to create a robust base for analysis.</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800"/>
              <a:buFont typeface="Arial"/>
              <a:buNone/>
            </a:pPr>
            <a:r>
              <a:t/>
            </a:r>
            <a:endParaRPr b="0" i="0" sz="1200" u="none" cap="none" strike="noStrike">
              <a:solidFill>
                <a:schemeClr val="dk2"/>
              </a:solidFill>
              <a:latin typeface="Open Sans"/>
              <a:ea typeface="Open Sans"/>
              <a:cs typeface="Open Sans"/>
              <a:sym typeface="Open Sans"/>
            </a:endParaRPr>
          </a:p>
        </p:txBody>
      </p:sp>
      <p:pic>
        <p:nvPicPr>
          <p:cNvPr id="88" name="Google Shape;88;p4"/>
          <p:cNvPicPr preferRelativeResize="0"/>
          <p:nvPr/>
        </p:nvPicPr>
        <p:blipFill rotWithShape="1">
          <a:blip r:embed="rId3">
            <a:alphaModFix/>
          </a:blip>
          <a:srcRect b="0" l="0" r="0" t="0"/>
          <a:stretch/>
        </p:blipFill>
        <p:spPr>
          <a:xfrm>
            <a:off x="7954250" y="0"/>
            <a:ext cx="1189750" cy="118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761ec5264f_0_8"/>
          <p:cNvSpPr txBox="1"/>
          <p:nvPr>
            <p:ph type="title"/>
          </p:nvPr>
        </p:nvSpPr>
        <p:spPr>
          <a:xfrm>
            <a:off x="0" y="0"/>
            <a:ext cx="8832300" cy="654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GB" sz="2020">
                <a:latin typeface="Open Sans"/>
                <a:ea typeface="Open Sans"/>
                <a:cs typeface="Open Sans"/>
                <a:sym typeface="Open Sans"/>
              </a:rPr>
              <a:t>Our Analytical Approach</a:t>
            </a:r>
            <a:endParaRPr b="1" sz="2020">
              <a:latin typeface="Open Sans"/>
              <a:ea typeface="Open Sans"/>
              <a:cs typeface="Open Sans"/>
              <a:sym typeface="Open Sans"/>
            </a:endParaRPr>
          </a:p>
        </p:txBody>
      </p:sp>
      <p:sp>
        <p:nvSpPr>
          <p:cNvPr id="94" name="Google Shape;94;g3761ec5264f_0_8"/>
          <p:cNvSpPr txBox="1"/>
          <p:nvPr/>
        </p:nvSpPr>
        <p:spPr>
          <a:xfrm>
            <a:off x="106825" y="882800"/>
            <a:ext cx="8977500" cy="417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    Phase 2: Strategic Market Analysis</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Market Opportunity: </a:t>
            </a:r>
            <a:r>
              <a:rPr b="0" i="0" lang="en-GB" sz="1200" u="none" cap="none" strike="noStrike">
                <a:solidFill>
                  <a:schemeClr val="dk1"/>
                </a:solidFill>
                <a:latin typeface="Open Sans"/>
                <a:ea typeface="Open Sans"/>
                <a:cs typeface="Open Sans"/>
                <a:sym typeface="Open Sans"/>
              </a:rPr>
              <a:t>Identified regions with low Zomato presence and high potential for expansion (e.g., Canada, Qatar, Singapore, Sri Lanka).</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Customer Insights: </a:t>
            </a:r>
            <a:r>
              <a:rPr b="0" i="0" lang="en-GB" sz="1200" u="none" cap="none" strike="noStrike">
                <a:solidFill>
                  <a:schemeClr val="dk1"/>
                </a:solidFill>
                <a:latin typeface="Open Sans"/>
                <a:ea typeface="Open Sans"/>
                <a:cs typeface="Open Sans"/>
                <a:sym typeface="Open Sans"/>
              </a:rPr>
              <a:t>Analyzed spending trends and restaurant distribution to align with local preferences and highlight underserved segments.</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Competitive Assessment: </a:t>
            </a:r>
            <a:r>
              <a:rPr b="0" i="0" lang="en-GB" sz="1200" u="none" cap="none" strike="noStrike">
                <a:solidFill>
                  <a:schemeClr val="dk1"/>
                </a:solidFill>
                <a:latin typeface="Open Sans"/>
                <a:ea typeface="Open Sans"/>
                <a:cs typeface="Open Sans"/>
                <a:sym typeface="Open Sans"/>
              </a:rPr>
              <a:t>Evaluated top competitors and low-rated players to identify service gaps and refine positioning.</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Service Optimization: </a:t>
            </a:r>
            <a:r>
              <a:rPr b="0" i="0" lang="en-GB" sz="1200" u="none" cap="none" strike="noStrike">
                <a:solidFill>
                  <a:schemeClr val="dk1"/>
                </a:solidFill>
                <a:latin typeface="Open Sans"/>
                <a:ea typeface="Open Sans"/>
                <a:cs typeface="Open Sans"/>
                <a:sym typeface="Open Sans"/>
              </a:rPr>
              <a:t>Assessed the impact of cuisine types and delivery models on customer satisfaction to inform operational strategy.</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Price-Rating Dynamics: </a:t>
            </a:r>
            <a:r>
              <a:rPr b="0" i="0" lang="en-GB" sz="1200" u="none" cap="none" strike="noStrike">
                <a:solidFill>
                  <a:schemeClr val="dk1"/>
                </a:solidFill>
                <a:latin typeface="Open Sans"/>
                <a:ea typeface="Open Sans"/>
                <a:cs typeface="Open Sans"/>
                <a:sym typeface="Open Sans"/>
              </a:rPr>
              <a:t>Explored the link between pricing and ratings to guide optimal pricing and perception.</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100"/>
              <a:buFont typeface="Arial"/>
              <a:buNone/>
            </a:pPr>
            <a:r>
              <a:rPr b="0" i="0" lang="en-GB" sz="1200" u="none" cap="none" strike="noStrike">
                <a:solidFill>
                  <a:schemeClr val="dk1"/>
                </a:solidFill>
                <a:latin typeface="Open Sans"/>
                <a:ea typeface="Open Sans"/>
                <a:cs typeface="Open Sans"/>
                <a:sym typeface="Open Sans"/>
              </a:rPr>
              <a:t>                    </a:t>
            </a:r>
            <a:endParaRPr b="0" i="0" sz="1200" u="none" cap="none" strike="noStrike">
              <a:solidFill>
                <a:schemeClr val="dk1"/>
              </a:solidFill>
              <a:latin typeface="Open Sans"/>
              <a:ea typeface="Open Sans"/>
              <a:cs typeface="Open Sans"/>
              <a:sym typeface="Open Sans"/>
            </a:endParaRPr>
          </a:p>
        </p:txBody>
      </p:sp>
      <p:pic>
        <p:nvPicPr>
          <p:cNvPr id="95" name="Google Shape;95;g3761ec5264f_0_8"/>
          <p:cNvPicPr preferRelativeResize="0"/>
          <p:nvPr/>
        </p:nvPicPr>
        <p:blipFill rotWithShape="1">
          <a:blip r:embed="rId3">
            <a:alphaModFix/>
          </a:blip>
          <a:srcRect b="0" l="0" r="0" t="0"/>
          <a:stretch/>
        </p:blipFill>
        <p:spPr>
          <a:xfrm>
            <a:off x="8033050" y="0"/>
            <a:ext cx="1110948" cy="11109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txBox="1"/>
          <p:nvPr>
            <p:ph type="title"/>
          </p:nvPr>
        </p:nvSpPr>
        <p:spPr>
          <a:xfrm>
            <a:off x="0" y="93475"/>
            <a:ext cx="8832300" cy="6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20">
                <a:latin typeface="Open Sans"/>
                <a:ea typeface="Open Sans"/>
                <a:cs typeface="Open Sans"/>
                <a:sym typeface="Open Sans"/>
              </a:rPr>
              <a:t>Market Consistency &amp; Opportunity (2010–2018)</a:t>
            </a:r>
            <a:endParaRPr b="1" sz="2020">
              <a:latin typeface="Open Sans"/>
              <a:ea typeface="Open Sans"/>
              <a:cs typeface="Open Sans"/>
              <a:sym typeface="Open Sans"/>
            </a:endParaRPr>
          </a:p>
        </p:txBody>
      </p:sp>
      <p:sp>
        <p:nvSpPr>
          <p:cNvPr id="101" name="Google Shape;101;p5"/>
          <p:cNvSpPr txBox="1"/>
          <p:nvPr/>
        </p:nvSpPr>
        <p:spPr>
          <a:xfrm>
            <a:off x="162900" y="855250"/>
            <a:ext cx="4868100" cy="40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Zomato’s potential  expansion is backed by market momentum</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Medium"/>
              <a:buChar char="●"/>
            </a:pPr>
            <a:r>
              <a:rPr b="1" i="0" lang="en-GB" sz="1200" u="none" cap="none" strike="noStrike">
                <a:solidFill>
                  <a:schemeClr val="dk1"/>
                </a:solidFill>
                <a:latin typeface="Open Sans"/>
                <a:ea typeface="Open Sans"/>
                <a:cs typeface="Open Sans"/>
                <a:sym typeface="Open Sans"/>
              </a:rPr>
              <a:t>1,000+ new restaurants/year</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Medium"/>
              <a:buChar char="●"/>
            </a:pPr>
            <a:r>
              <a:rPr b="1" i="0" lang="en-GB" sz="1200" u="none" cap="none" strike="noStrike">
                <a:solidFill>
                  <a:schemeClr val="dk1"/>
                </a:solidFill>
                <a:latin typeface="Open Sans"/>
                <a:ea typeface="Open Sans"/>
                <a:cs typeface="Open Sans"/>
                <a:sym typeface="Open Sans"/>
              </a:rPr>
              <a:t>Peaks in 2011 &amp; 2018</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Medium"/>
              <a:buChar char="●"/>
            </a:pPr>
            <a:r>
              <a:rPr b="1" i="0" lang="en-GB" sz="1200" u="none" cap="none" strike="noStrike">
                <a:solidFill>
                  <a:schemeClr val="dk1"/>
                </a:solidFill>
                <a:latin typeface="Open Sans"/>
                <a:ea typeface="Open Sans"/>
                <a:cs typeface="Open Sans"/>
                <a:sym typeface="Open Sans"/>
              </a:rPr>
              <a:t>Shows strong demand &amp; low expansion risk</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100"/>
              <a:buFont typeface="Arial"/>
              <a:buNone/>
            </a:pPr>
            <a:r>
              <a:t/>
            </a:r>
            <a:endParaRPr b="0" i="0" sz="1200" u="none" cap="none" strike="noStrike">
              <a:solidFill>
                <a:schemeClr val="dk1"/>
              </a:solidFill>
              <a:latin typeface="Open Sans Medium"/>
              <a:ea typeface="Open Sans Medium"/>
              <a:cs typeface="Open Sans Medium"/>
              <a:sym typeface="Open Sans Medium"/>
            </a:endParaRPr>
          </a:p>
          <a:p>
            <a:pPr indent="0" lvl="0" marL="0" marR="0" rtl="0" algn="l">
              <a:lnSpc>
                <a:spcPct val="100000"/>
              </a:lnSpc>
              <a:spcBef>
                <a:spcPts val="1200"/>
              </a:spcBef>
              <a:spcAft>
                <a:spcPts val="0"/>
              </a:spcAft>
              <a:buClr>
                <a:srgbClr val="000000"/>
              </a:buClr>
              <a:buSzPts val="1100"/>
              <a:buFont typeface="Arial"/>
              <a:buNone/>
            </a:pPr>
            <a:r>
              <a:rPr b="1" i="0" lang="en-GB" sz="1200" u="none" cap="none" strike="noStrike">
                <a:solidFill>
                  <a:schemeClr val="dk1"/>
                </a:solidFill>
                <a:latin typeface="Open Sans"/>
                <a:ea typeface="Open Sans"/>
                <a:cs typeface="Open Sans"/>
                <a:sym typeface="Open Sans"/>
              </a:rPr>
              <a:t>Analyst Insight:</a:t>
            </a:r>
            <a:endParaRPr b="1"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100"/>
              <a:buFont typeface="Arial"/>
              <a:buNone/>
            </a:pPr>
            <a:r>
              <a:rPr b="0" i="0" lang="en-GB" sz="1200" u="none" cap="none" strike="noStrike">
                <a:solidFill>
                  <a:schemeClr val="dk1"/>
                </a:solidFill>
                <a:latin typeface="Open Sans Medium"/>
                <a:ea typeface="Open Sans Medium"/>
                <a:cs typeface="Open Sans Medium"/>
                <a:sym typeface="Open Sans Medium"/>
              </a:rPr>
              <a:t>A reliable pace of new restaurant launches signals a mature yet receptive market—creating favorable conditions for both established brands and new players to expand strategically.</a:t>
            </a:r>
            <a:endParaRPr b="0" i="0" sz="1200" u="none" cap="none" strike="noStrike">
              <a:solidFill>
                <a:schemeClr val="dk1"/>
              </a:solidFill>
              <a:latin typeface="Open Sans Medium"/>
              <a:ea typeface="Open Sans Medium"/>
              <a:cs typeface="Open Sans Medium"/>
              <a:sym typeface="Open Sans Medium"/>
            </a:endParaRPr>
          </a:p>
        </p:txBody>
      </p:sp>
      <p:pic>
        <p:nvPicPr>
          <p:cNvPr id="102" name="Google Shape;102;p5"/>
          <p:cNvPicPr preferRelativeResize="0"/>
          <p:nvPr/>
        </p:nvPicPr>
        <p:blipFill rotWithShape="1">
          <a:blip r:embed="rId3">
            <a:alphaModFix/>
          </a:blip>
          <a:srcRect b="0" l="0" r="0" t="0"/>
          <a:stretch/>
        </p:blipFill>
        <p:spPr>
          <a:xfrm>
            <a:off x="8288750" y="0"/>
            <a:ext cx="855250" cy="855250"/>
          </a:xfrm>
          <a:prstGeom prst="rect">
            <a:avLst/>
          </a:prstGeom>
          <a:noFill/>
          <a:ln>
            <a:noFill/>
          </a:ln>
        </p:spPr>
      </p:pic>
      <p:pic>
        <p:nvPicPr>
          <p:cNvPr id="103" name="Google Shape;103;p5"/>
          <p:cNvPicPr preferRelativeResize="0"/>
          <p:nvPr/>
        </p:nvPicPr>
        <p:blipFill>
          <a:blip r:embed="rId4">
            <a:alphaModFix/>
          </a:blip>
          <a:stretch>
            <a:fillRect/>
          </a:stretch>
        </p:blipFill>
        <p:spPr>
          <a:xfrm>
            <a:off x="5183400" y="1007650"/>
            <a:ext cx="3808200" cy="33114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6"/>
          <p:cNvSpPr txBox="1"/>
          <p:nvPr>
            <p:ph type="title"/>
          </p:nvPr>
        </p:nvSpPr>
        <p:spPr>
          <a:xfrm>
            <a:off x="0" y="45400"/>
            <a:ext cx="8832300" cy="80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00"/>
              </a:spcBef>
              <a:spcAft>
                <a:spcPts val="0"/>
              </a:spcAft>
              <a:buSzPts val="990"/>
              <a:buNone/>
            </a:pPr>
            <a:r>
              <a:rPr b="1" lang="en-GB" sz="2000">
                <a:latin typeface="Open Sans"/>
                <a:ea typeface="Open Sans"/>
                <a:cs typeface="Open Sans"/>
                <a:sym typeface="Open Sans"/>
              </a:rPr>
              <a:t>Customer Engagement: Identifying Vocal Opportunity Markets</a:t>
            </a:r>
            <a:endParaRPr b="1" sz="2000">
              <a:latin typeface="Open Sans"/>
              <a:ea typeface="Open Sans"/>
              <a:cs typeface="Open Sans"/>
              <a:sym typeface="Open Sans"/>
            </a:endParaRPr>
          </a:p>
        </p:txBody>
      </p:sp>
      <p:sp>
        <p:nvSpPr>
          <p:cNvPr id="109" name="Google Shape;109;p6"/>
          <p:cNvSpPr txBox="1"/>
          <p:nvPr/>
        </p:nvSpPr>
        <p:spPr>
          <a:xfrm>
            <a:off x="448500" y="1706975"/>
            <a:ext cx="4430100" cy="330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The data reveals that some markets have exceptional "vocal" customers:</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120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Philippines:</a:t>
            </a:r>
            <a:r>
              <a:rPr b="0" i="0" lang="en-GB" sz="1200" u="none" cap="none" strike="noStrike">
                <a:solidFill>
                  <a:schemeClr val="dk1"/>
                </a:solidFill>
                <a:latin typeface="Open Sans"/>
                <a:ea typeface="Open Sans"/>
                <a:cs typeface="Open Sans"/>
                <a:sym typeface="Open Sans"/>
              </a:rPr>
              <a:t> 500.73 average voters</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Indonesia:</a:t>
            </a:r>
            <a:r>
              <a:rPr b="0" i="0" lang="en-GB" sz="1200" u="none" cap="none" strike="noStrike">
                <a:solidFill>
                  <a:schemeClr val="dk1"/>
                </a:solidFill>
                <a:latin typeface="Open Sans"/>
                <a:ea typeface="Open Sans"/>
                <a:cs typeface="Open Sans"/>
                <a:sym typeface="Open Sans"/>
              </a:rPr>
              <a:t> 458.38 average voters</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United Arab Emirates:</a:t>
            </a:r>
            <a:r>
              <a:rPr b="0" i="0" lang="en-GB" sz="1200" u="none" cap="none" strike="noStrike">
                <a:solidFill>
                  <a:schemeClr val="dk1"/>
                </a:solidFill>
                <a:latin typeface="Open Sans"/>
                <a:ea typeface="Open Sans"/>
                <a:cs typeface="Open Sans"/>
                <a:sym typeface="Open Sans"/>
              </a:rPr>
              <a:t> 444.13 average voters</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Strategic Insight:</a:t>
            </a:r>
            <a:r>
              <a:rPr b="0" i="0" lang="en-GB" sz="1200" u="none" cap="none" strike="noStrike">
                <a:solidFill>
                  <a:schemeClr val="dk1"/>
                </a:solidFill>
                <a:latin typeface="Open Sans"/>
                <a:ea typeface="Open Sans"/>
                <a:cs typeface="Open Sans"/>
                <a:sym typeface="Open Sans"/>
              </a:rPr>
              <a:t> These highly engaged markets are perfect for launching new restaurants, as customers are more likely to provide valuable feedback and generate word-of-mouth buzz.</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p:txBody>
      </p:sp>
      <p:sp>
        <p:nvSpPr>
          <p:cNvPr id="110" name="Google Shape;110;p6"/>
          <p:cNvSpPr txBox="1"/>
          <p:nvPr/>
        </p:nvSpPr>
        <p:spPr>
          <a:xfrm>
            <a:off x="311700" y="849375"/>
            <a:ext cx="7931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en-GB" sz="1200" u="none" cap="none" strike="noStrike">
                <a:solidFill>
                  <a:schemeClr val="dk1"/>
                </a:solidFill>
                <a:latin typeface="Open Sans Medium"/>
                <a:ea typeface="Open Sans Medium"/>
                <a:cs typeface="Open Sans Medium"/>
                <a:sym typeface="Open Sans Medium"/>
              </a:rPr>
              <a:t>To understand customer interaction, we analyzed the average number of voters per restaurant, a key indicator of market engagement.</a:t>
            </a:r>
            <a:endParaRPr b="0" i="1" sz="1200" u="none" cap="none" strike="noStrike">
              <a:solidFill>
                <a:schemeClr val="dk1"/>
              </a:solidFill>
              <a:latin typeface="Open Sans Medium"/>
              <a:ea typeface="Open Sans Medium"/>
              <a:cs typeface="Open Sans Medium"/>
              <a:sym typeface="Open Sans Medium"/>
            </a:endParaRPr>
          </a:p>
        </p:txBody>
      </p:sp>
      <p:pic>
        <p:nvPicPr>
          <p:cNvPr id="111" name="Google Shape;111;p6"/>
          <p:cNvPicPr preferRelativeResize="0"/>
          <p:nvPr/>
        </p:nvPicPr>
        <p:blipFill rotWithShape="1">
          <a:blip r:embed="rId3">
            <a:alphaModFix/>
          </a:blip>
          <a:srcRect b="0" l="0" r="0" t="0"/>
          <a:stretch/>
        </p:blipFill>
        <p:spPr>
          <a:xfrm>
            <a:off x="8242800" y="0"/>
            <a:ext cx="901202" cy="901202"/>
          </a:xfrm>
          <a:prstGeom prst="rect">
            <a:avLst/>
          </a:prstGeom>
          <a:noFill/>
          <a:ln>
            <a:noFill/>
          </a:ln>
        </p:spPr>
      </p:pic>
      <p:pic>
        <p:nvPicPr>
          <p:cNvPr id="112" name="Google Shape;112;p6"/>
          <p:cNvPicPr preferRelativeResize="0"/>
          <p:nvPr/>
        </p:nvPicPr>
        <p:blipFill>
          <a:blip r:embed="rId4">
            <a:alphaModFix/>
          </a:blip>
          <a:stretch>
            <a:fillRect/>
          </a:stretch>
        </p:blipFill>
        <p:spPr>
          <a:xfrm>
            <a:off x="5031000" y="1345875"/>
            <a:ext cx="3936409" cy="341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type="title"/>
          </p:nvPr>
        </p:nvSpPr>
        <p:spPr>
          <a:xfrm>
            <a:off x="0" y="37400"/>
            <a:ext cx="9073200" cy="102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000">
                <a:latin typeface="Open Sans"/>
                <a:ea typeface="Open Sans"/>
                <a:cs typeface="Open Sans"/>
                <a:sym typeface="Open Sans"/>
              </a:rPr>
              <a:t>Global Footprint: Market Concentration(Outside India)</a:t>
            </a:r>
            <a:endParaRPr b="1" sz="2000">
              <a:latin typeface="Open Sans"/>
              <a:ea typeface="Open Sans"/>
              <a:cs typeface="Open Sans"/>
              <a:sym typeface="Open Sans"/>
            </a:endParaRPr>
          </a:p>
        </p:txBody>
      </p:sp>
      <p:sp>
        <p:nvSpPr>
          <p:cNvPr id="118" name="Google Shape;118;p7"/>
          <p:cNvSpPr txBox="1"/>
          <p:nvPr/>
        </p:nvSpPr>
        <p:spPr>
          <a:xfrm>
            <a:off x="191650" y="1061225"/>
            <a:ext cx="4942800" cy="373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t/>
            </a:r>
            <a:endParaRPr b="1"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chemeClr val="dk1"/>
              </a:buClr>
              <a:buSzPts val="1100"/>
              <a:buFont typeface="Arial"/>
              <a:buNone/>
            </a:pPr>
            <a:r>
              <a:rPr b="1" i="0" lang="en-GB" sz="1200" u="none" cap="none" strike="noStrike">
                <a:solidFill>
                  <a:schemeClr val="dk1"/>
                </a:solidFill>
                <a:latin typeface="Open Sans"/>
                <a:ea typeface="Open Sans"/>
                <a:cs typeface="Open Sans"/>
                <a:sym typeface="Open Sans"/>
              </a:rPr>
              <a:t>    Key Findings:</a:t>
            </a:r>
            <a:endParaRPr b="1"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1200"/>
              </a:spcBef>
              <a:spcAft>
                <a:spcPts val="0"/>
              </a:spcAft>
              <a:buClr>
                <a:schemeClr val="dk1"/>
              </a:buClr>
              <a:buSzPts val="1200"/>
              <a:buFont typeface="Arial"/>
              <a:buChar char="●"/>
            </a:pPr>
            <a:r>
              <a:rPr b="1" i="0" lang="en-GB" sz="1200" u="none" cap="none" strike="noStrike">
                <a:solidFill>
                  <a:schemeClr val="dk1"/>
                </a:solidFill>
                <a:latin typeface="Open Sans"/>
                <a:ea typeface="Open Sans"/>
                <a:cs typeface="Open Sans"/>
                <a:sym typeface="Open Sans"/>
              </a:rPr>
              <a:t>India leads: 8,652 locations </a:t>
            </a:r>
            <a:endParaRPr b="0" i="0" sz="1200" u="none" cap="none" strike="noStrike">
              <a:solidFill>
                <a:schemeClr val="dk1"/>
              </a:solidFill>
              <a:latin typeface="Open Sans"/>
              <a:ea typeface="Open Sans"/>
              <a:cs typeface="Open Sans"/>
              <a:sym typeface="Open Sans"/>
            </a:endParaRPr>
          </a:p>
          <a:p>
            <a:pPr indent="-304800" lvl="0" marL="457200" marR="0" rtl="0" algn="l">
              <a:lnSpc>
                <a:spcPct val="115000"/>
              </a:lnSpc>
              <a:spcBef>
                <a:spcPts val="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International presence is limited:</a:t>
            </a:r>
            <a:endParaRPr b="1"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US: 434</a:t>
            </a:r>
            <a:endParaRPr b="1"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UK: 80</a:t>
            </a:r>
            <a:endParaRPr b="1" i="0" sz="1200" u="none" cap="none" strike="noStrike">
              <a:solidFill>
                <a:schemeClr val="dk1"/>
              </a:solidFill>
              <a:latin typeface="Open Sans"/>
              <a:ea typeface="Open Sans"/>
              <a:cs typeface="Open Sans"/>
              <a:sym typeface="Open Sans"/>
            </a:endParaRPr>
          </a:p>
          <a:p>
            <a:pPr indent="-304800" lvl="1" marL="914400" marR="0" rtl="0" algn="l">
              <a:lnSpc>
                <a:spcPct val="115000"/>
              </a:lnSpc>
              <a:spcBef>
                <a:spcPts val="0"/>
              </a:spcBef>
              <a:spcAft>
                <a:spcPts val="0"/>
              </a:spcAft>
              <a:buClr>
                <a:schemeClr val="dk1"/>
              </a:buClr>
              <a:buSzPts val="1200"/>
              <a:buFont typeface="Open Sans"/>
              <a:buChar char="○"/>
            </a:pPr>
            <a:r>
              <a:rPr b="1" i="0" lang="en-GB" sz="1200" u="none" cap="none" strike="noStrike">
                <a:solidFill>
                  <a:schemeClr val="dk1"/>
                </a:solidFill>
                <a:latin typeface="Open Sans"/>
                <a:ea typeface="Open Sans"/>
                <a:cs typeface="Open Sans"/>
                <a:sym typeface="Open Sans"/>
              </a:rPr>
              <a:t>Brazil: 60</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200"/>
              <a:buFont typeface="Arial"/>
              <a:buNone/>
            </a:pPr>
            <a:r>
              <a:rPr b="1" i="0" lang="en-GB" sz="1200" u="none" cap="none" strike="noStrike">
                <a:solidFill>
                  <a:schemeClr val="dk1"/>
                </a:solidFill>
                <a:latin typeface="Open Sans"/>
                <a:ea typeface="Open Sans"/>
                <a:cs typeface="Open Sans"/>
                <a:sym typeface="Open Sans"/>
              </a:rPr>
              <a:t>Strategic Implication:</a:t>
            </a:r>
            <a:r>
              <a:rPr b="0" i="0" lang="en-GB" sz="1200" u="none" cap="none" strike="noStrike">
                <a:solidFill>
                  <a:schemeClr val="dk1"/>
                </a:solidFill>
                <a:latin typeface="Open Sans"/>
                <a:ea typeface="Open Sans"/>
                <a:cs typeface="Open Sans"/>
                <a:sym typeface="Open Sans"/>
              </a:rPr>
              <a:t> This heavy reliance on one market highlights the critical need to diversify our operations and expand into new growth markets.</a:t>
            </a:r>
            <a:endParaRPr b="0" i="0" sz="1200" u="none" cap="none" strike="noStrike">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Clr>
                <a:srgbClr val="000000"/>
              </a:buClr>
              <a:buSzPts val="1100"/>
              <a:buFont typeface="Arial"/>
              <a:buNone/>
            </a:pPr>
            <a:r>
              <a:t/>
            </a:r>
            <a:endParaRPr b="0" i="0" sz="1200" u="none" cap="none" strike="noStrike">
              <a:solidFill>
                <a:schemeClr val="dk1"/>
              </a:solidFill>
              <a:latin typeface="Open Sans"/>
              <a:ea typeface="Open Sans"/>
              <a:cs typeface="Open Sans"/>
              <a:sym typeface="Open Sans"/>
            </a:endParaRPr>
          </a:p>
        </p:txBody>
      </p:sp>
      <p:sp>
        <p:nvSpPr>
          <p:cNvPr id="119" name="Google Shape;119;p7"/>
          <p:cNvSpPr txBox="1"/>
          <p:nvPr/>
        </p:nvSpPr>
        <p:spPr>
          <a:xfrm>
            <a:off x="5225225" y="4058350"/>
            <a:ext cx="3641400" cy="7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chemeClr val="dk1"/>
                </a:solidFill>
                <a:latin typeface="Open Sans"/>
                <a:ea typeface="Open Sans"/>
                <a:cs typeface="Open Sans"/>
                <a:sym typeface="Open Sans"/>
              </a:rPr>
              <a:t>Note:</a:t>
            </a:r>
            <a:endParaRPr b="0" i="0" sz="800" u="none" cap="none" strike="noStrike">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chemeClr val="dk1"/>
                </a:solidFill>
                <a:latin typeface="Open Sans"/>
                <a:ea typeface="Open Sans"/>
                <a:cs typeface="Open Sans"/>
                <a:sym typeface="Open Sans"/>
              </a:rPr>
              <a:t>India is excluded from the chart due to its outsized count. This ensures clearer comparison of non-India markets and highlights the need for global expansion</a:t>
            </a:r>
            <a:endParaRPr b="0" i="0" sz="800" u="none" cap="none" strike="noStrike">
              <a:solidFill>
                <a:srgbClr val="000000"/>
              </a:solidFill>
              <a:latin typeface="Open Sans"/>
              <a:ea typeface="Open Sans"/>
              <a:cs typeface="Open Sans"/>
              <a:sym typeface="Open Sans"/>
            </a:endParaRPr>
          </a:p>
        </p:txBody>
      </p:sp>
      <p:sp>
        <p:nvSpPr>
          <p:cNvPr id="120" name="Google Shape;120;p7"/>
          <p:cNvSpPr txBox="1"/>
          <p:nvPr/>
        </p:nvSpPr>
        <p:spPr>
          <a:xfrm>
            <a:off x="243125" y="755150"/>
            <a:ext cx="5998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1" lang="en-GB" sz="1200" u="none" cap="none" strike="noStrike">
                <a:solidFill>
                  <a:schemeClr val="dk1"/>
                </a:solidFill>
                <a:latin typeface="Open Sans"/>
                <a:ea typeface="Open Sans"/>
                <a:cs typeface="Open Sans"/>
                <a:sym typeface="Open Sans"/>
              </a:rPr>
              <a:t>Current State: High Concentration, Limited Global Spread</a:t>
            </a:r>
            <a:endParaRPr b="0" i="0" sz="1400" u="none" cap="none" strike="noStrike">
              <a:solidFill>
                <a:srgbClr val="000000"/>
              </a:solidFill>
              <a:latin typeface="Open Sans"/>
              <a:ea typeface="Open Sans"/>
              <a:cs typeface="Open Sans"/>
              <a:sym typeface="Open Sans"/>
            </a:endParaRPr>
          </a:p>
        </p:txBody>
      </p:sp>
      <p:pic>
        <p:nvPicPr>
          <p:cNvPr id="121" name="Google Shape;121;p7"/>
          <p:cNvPicPr preferRelativeResize="0"/>
          <p:nvPr/>
        </p:nvPicPr>
        <p:blipFill rotWithShape="1">
          <a:blip r:embed="rId3">
            <a:alphaModFix/>
          </a:blip>
          <a:srcRect b="0" l="0" r="0" t="0"/>
          <a:stretch/>
        </p:blipFill>
        <p:spPr>
          <a:xfrm>
            <a:off x="8241350" y="0"/>
            <a:ext cx="902651" cy="902651"/>
          </a:xfrm>
          <a:prstGeom prst="rect">
            <a:avLst/>
          </a:prstGeom>
          <a:noFill/>
          <a:ln>
            <a:noFill/>
          </a:ln>
        </p:spPr>
      </p:pic>
      <p:pic>
        <p:nvPicPr>
          <p:cNvPr id="122" name="Google Shape;122;p7"/>
          <p:cNvPicPr preferRelativeResize="0"/>
          <p:nvPr/>
        </p:nvPicPr>
        <p:blipFill>
          <a:blip r:embed="rId4">
            <a:alphaModFix/>
          </a:blip>
          <a:stretch>
            <a:fillRect/>
          </a:stretch>
        </p:blipFill>
        <p:spPr>
          <a:xfrm>
            <a:off x="5286850" y="1276850"/>
            <a:ext cx="3006761" cy="262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